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8.bin" ContentType="application/vnd.openxmlformats-officedocument.oleObject"/>
  <Override PartName="/ppt/notesSlides/notesSlide11.xml" ContentType="application/vnd.openxmlformats-officedocument.presentationml.notesSlide+xml"/>
  <Override PartName="/ppt/embeddings/oleObject39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55" r:id="rId2"/>
  </p:sldMasterIdLst>
  <p:notesMasterIdLst>
    <p:notesMasterId r:id="rId39"/>
  </p:notesMasterIdLst>
  <p:handoutMasterIdLst>
    <p:handoutMasterId r:id="rId40"/>
  </p:handoutMasterIdLst>
  <p:sldIdLst>
    <p:sldId id="353" r:id="rId3"/>
    <p:sldId id="682" r:id="rId4"/>
    <p:sldId id="681" r:id="rId5"/>
    <p:sldId id="688" r:id="rId6"/>
    <p:sldId id="689" r:id="rId7"/>
    <p:sldId id="695" r:id="rId8"/>
    <p:sldId id="694" r:id="rId9"/>
    <p:sldId id="692" r:id="rId10"/>
    <p:sldId id="693" r:id="rId11"/>
    <p:sldId id="691" r:id="rId12"/>
    <p:sldId id="696" r:id="rId13"/>
    <p:sldId id="683" r:id="rId14"/>
    <p:sldId id="697" r:id="rId15"/>
    <p:sldId id="698" r:id="rId16"/>
    <p:sldId id="699" r:id="rId17"/>
    <p:sldId id="717" r:id="rId18"/>
    <p:sldId id="700" r:id="rId19"/>
    <p:sldId id="684" r:id="rId20"/>
    <p:sldId id="709" r:id="rId21"/>
    <p:sldId id="701" r:id="rId22"/>
    <p:sldId id="702" r:id="rId23"/>
    <p:sldId id="703" r:id="rId24"/>
    <p:sldId id="704" r:id="rId25"/>
    <p:sldId id="705" r:id="rId26"/>
    <p:sldId id="685" r:id="rId27"/>
    <p:sldId id="707" r:id="rId28"/>
    <p:sldId id="710" r:id="rId29"/>
    <p:sldId id="711" r:id="rId30"/>
    <p:sldId id="706" r:id="rId31"/>
    <p:sldId id="712" r:id="rId32"/>
    <p:sldId id="714" r:id="rId33"/>
    <p:sldId id="715" r:id="rId34"/>
    <p:sldId id="716" r:id="rId35"/>
    <p:sldId id="686" r:id="rId36"/>
    <p:sldId id="687" r:id="rId37"/>
    <p:sldId id="352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e Can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29FC3"/>
    <a:srgbClr val="558ED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0" autoAdjust="0"/>
    <p:restoredTop sz="82173" autoAdjust="0"/>
  </p:normalViewPr>
  <p:slideViewPr>
    <p:cSldViewPr snapToGrid="0" snapToObjects="1">
      <p:cViewPr>
        <p:scale>
          <a:sx n="150" d="100"/>
          <a:sy n="150" d="100"/>
        </p:scale>
        <p:origin x="-72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4/29/14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4/29/14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people want to prove that they are not the problem, and design their tests to succeed.</a:t>
            </a:r>
            <a:r>
              <a:rPr lang="en-US" baseline="0" dirty="0" smtClean="0"/>
              <a:t>  This is not helpful.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80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</a:t>
            </a:r>
            <a:r>
              <a:rPr lang="en-US" baseline="0" dirty="0" smtClean="0"/>
              <a:t> factors – attention span, ability to manage complexity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our hope that this work enables effective use of networking for science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networks</a:t>
            </a:r>
            <a:r>
              <a:rPr lang="en-US" baseline="0" dirty="0" smtClean="0"/>
              <a:t> are so important, we need to make them useful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1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9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2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 a 10 Gb/s  LAN  path the impact of low packet loss rates is minimal</a:t>
            </a:r>
          </a:p>
          <a:p>
            <a:r>
              <a:rPr lang="en-US" baseline="0" dirty="0" smtClean="0"/>
              <a:t>On a 10 Gb/s WAN path the impact of low packet loss rates is enormous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Beyond</a:t>
            </a:r>
            <a:r>
              <a:rPr lang="en-US" baseline="0" dirty="0" smtClean="0"/>
              <a:t> your metro area, zero loss is essentially required for performance</a:t>
            </a:r>
            <a:endParaRPr lang="en-US" dirty="0" smtClean="0"/>
          </a:p>
          <a:p>
            <a:r>
              <a:rPr lang="en-US" dirty="0" smtClean="0"/>
              <a:t>Where are your collaborators?</a:t>
            </a:r>
            <a:r>
              <a:rPr lang="en-US" baseline="0" dirty="0" smtClean="0"/>
              <a:t>  </a:t>
            </a:r>
            <a:r>
              <a:rPr lang="en-US" dirty="0" smtClean="0"/>
              <a:t>Where are your users?</a:t>
            </a:r>
          </a:p>
          <a:p>
            <a:r>
              <a:rPr lang="en-US" dirty="0" smtClean="0"/>
              <a:t>When</a:t>
            </a:r>
            <a:r>
              <a:rPr lang="en-US" baseline="0" dirty="0" smtClean="0"/>
              <a:t> global collaboration is the norm</a:t>
            </a:r>
            <a:r>
              <a:rPr lang="en-US" dirty="0" smtClean="0"/>
              <a:t>, nobod</a:t>
            </a:r>
            <a:r>
              <a:rPr lang="en-US" baseline="0" dirty="0" smtClean="0"/>
              <a:t>y can afford to be a local-only resource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why we do the engineering we do for data-intensive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Enables Federation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Service oriented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Designed with ‘multi-domain’ in mind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Brings together useful tools to address different needs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Several active and passive tools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Interface to configure regular testing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Diagnostic tools ready with ‘0 configuration’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Easy to install, easy to use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ISO image can be burned to CD/USB key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‘Wizard’ interface for configuration</a:t>
            </a:r>
          </a:p>
          <a:p>
            <a:pPr>
              <a:defRPr/>
            </a:pPr>
            <a:r>
              <a:rPr lang="en-US" sz="2900" dirty="0" smtClean="0">
                <a:latin typeface="Calibri" charset="0"/>
                <a:ea typeface="ＭＳ Ｐゴシック" charset="0"/>
              </a:rPr>
              <a:t>Encouraging people to deploy ‘known good’ measurement points near domain boundaries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“known good” = hosts that are well configured, enough memory and CPU to drive the network, proper TCP tuning, clean path, etc.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Community Adoption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Over 600 instances seen world wide as of early May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20+ countries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100s of domains</a:t>
            </a:r>
          </a:p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0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 userDrawn="1"/>
        </p:nvPicPr>
        <p:blipFill>
          <a:blip r:embed="rId2"/>
          <a:srcRect l="45970"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PerfSONAR-powered-CMYK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732"/>
            <a:ext cx="1003300" cy="4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95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639763"/>
            <a:ext cx="4340225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639763"/>
            <a:ext cx="4341813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8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9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59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403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8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2133600" cy="18256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4/29/14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3963"/>
            <a:ext cx="2133600" cy="182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42DE2B-1862-AC46-8E34-76F2DE4B4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72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72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net_color_l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353300" y="0"/>
            <a:ext cx="1790700" cy="17145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0B81C-CA25-D345-AD32-945D9CE22E24}" type="datetime1">
              <a:rPr lang="en-US" smtClean="0"/>
              <a:pPr>
                <a:defRPr/>
              </a:pPr>
              <a:t>4/29/14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0598-22BC-DE45-8110-72C7EB64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D31318-E349-C94A-82AC-28473119CDAD}" type="datetime1">
              <a:rPr lang="en-US" smtClean="0"/>
              <a:pPr>
                <a:defRPr/>
              </a:pPr>
              <a:t>4/29/14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6B7A-F0F1-B649-AD7D-33CEE8400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8AA81-2144-9A4F-982D-99A41862F6AF}" type="datetime1">
              <a:rPr lang="en-US" smtClean="0"/>
              <a:pPr>
                <a:defRPr/>
              </a:pPr>
              <a:t>4/29/14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7036-CDBF-9045-BEBA-45AC230EB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A3A12-B379-6143-B591-BD63D72A8B49}" type="datetime1">
              <a:rPr lang="en-US" smtClean="0"/>
              <a:pPr>
                <a:defRPr/>
              </a:pPr>
              <a:t>4/29/14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F6C2-875D-8741-96F2-AB275F5C2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6189-3560-DB44-BC74-E63444EAF5E0}" type="datetime1">
              <a:rPr lang="en-US" smtClean="0"/>
              <a:pPr>
                <a:defRPr/>
              </a:pPr>
              <a:t>4/29/14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C85A-2B99-6746-AB8E-75939B0FA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008313" cy="11604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0"/>
            <a:ext cx="5111750" cy="44116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D428F-E7B6-AC4C-83AA-2D7CA91E3374}" type="datetime1">
              <a:rPr lang="en-US" smtClean="0"/>
              <a:pPr>
                <a:defRPr/>
              </a:pPr>
              <a:t>4/29/14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DDC6-6948-9542-AE23-4C88376D0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C0B4-3A98-9D43-995D-307DDD97F3B9}" type="datetime1">
              <a:rPr lang="en-US" smtClean="0"/>
              <a:pPr>
                <a:defRPr/>
              </a:pPr>
              <a:t>4/29/14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838D-2899-3348-AC07-177A26D9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Snet_bckgr_art.png"/>
          <p:cNvPicPr>
            <a:picLocks noChangeAspect="1"/>
          </p:cNvPicPr>
          <p:nvPr userDrawn="1"/>
        </p:nvPicPr>
        <p:blipFill>
          <a:blip r:embed="rId11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	First level bullet</a:t>
            </a:r>
          </a:p>
          <a:p>
            <a:pPr lvl="2"/>
            <a:r>
              <a:rPr lang="en-US"/>
              <a:t>	Second level bullet</a:t>
            </a:r>
          </a:p>
          <a:p>
            <a:pPr lvl="3"/>
            <a:r>
              <a:rPr lang="en-US"/>
              <a:t>	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6487B-43BE-5441-912E-3A79E3056D4C}" type="datetime1">
              <a:rPr lang="en-US" smtClean="0"/>
              <a:pPr>
                <a:defRPr/>
              </a:pPr>
              <a:t>4/29/14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BDF6EC-3462-684F-AA49-8C502ED87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ESnet_color_sm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323057" y="109539"/>
            <a:ext cx="727486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 userDrawn="1"/>
        </p:nvSpPr>
        <p:spPr bwMode="auto">
          <a:xfrm>
            <a:off x="-111125" y="6496050"/>
            <a:ext cx="4683125" cy="514350"/>
          </a:xfrm>
          <a:prstGeom prst="rect">
            <a:avLst/>
          </a:prstGeom>
          <a:solidFill>
            <a:srgbClr val="629FC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Lawrence Berkeley National Laboratory</a:t>
            </a:r>
          </a:p>
        </p:txBody>
      </p:sp>
      <p:sp>
        <p:nvSpPr>
          <p:cNvPr id="18" name="Text Placeholder 9"/>
          <p:cNvSpPr txBox="1">
            <a:spLocks/>
          </p:cNvSpPr>
          <p:nvPr userDrawn="1"/>
        </p:nvSpPr>
        <p:spPr bwMode="auto">
          <a:xfrm>
            <a:off x="4572000" y="6496050"/>
            <a:ext cx="4683125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	U.S. Department of Energy  |  Office of Science</a:t>
            </a:r>
          </a:p>
        </p:txBody>
      </p:sp>
      <p:pic>
        <p:nvPicPr>
          <p:cNvPr id="10" name="Picture 9" descr="PerfSONAR-powered-CMY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732"/>
            <a:ext cx="1003300" cy="4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26" r:id="rId7"/>
    <p:sldLayoutId id="2147483734" r:id="rId8"/>
    <p:sldLayoutId id="2147483727" r:id="rId9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457200" indent="-228600" algn="l" defTabSz="457200" rtl="0" eaLnBrk="0" fontAlgn="base" hangingPunct="0">
        <a:spcBef>
          <a:spcPts val="9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685800" indent="-228600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Lucida Grande" charset="0"/>
        <a:buChar char="-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9144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639763"/>
            <a:ext cx="8834438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3864" name="Rectangle 8"/>
          <p:cNvSpPr>
            <a:spLocks noChangeArrowheads="1"/>
          </p:cNvSpPr>
          <p:nvPr/>
        </p:nvSpPr>
        <p:spPr bwMode="auto">
          <a:xfrm>
            <a:off x="8893175" y="6638925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 eaLnBrk="0" hangingPunct="0">
              <a:defRPr/>
            </a:pPr>
            <a:fld id="{B5BBFDDA-1501-42F0-BD47-C36EA8CAA672}" type="slidenum">
              <a:rPr lang="en-US" sz="1000">
                <a:solidFill>
                  <a:srgbClr val="000000"/>
                </a:solidFill>
                <a:ea typeface="+mn-ea"/>
                <a:cs typeface="Arial" charset="0"/>
              </a:rPr>
              <a:pPr defTabSz="914400" eaLnBrk="0" hangingPunct="0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ngage@es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engage@es.ne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engage@es.ne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hyperlink" Target="mailto:engage@es.net" TargetMode="External"/><Relationship Id="rId5" Type="http://schemas.openxmlformats.org/officeDocument/2006/relationships/oleObject" Target="../embeddings/oleObject38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hyperlink" Target="mailto:engage@es.net" TargetMode="External"/><Relationship Id="rId5" Type="http://schemas.openxmlformats.org/officeDocument/2006/relationships/oleObject" Target="../embeddings/oleObject39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s.es.net/ServicesDirectory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engage@es.n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hyperlink" Target="http://oinworkshop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7.GI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engage@es.net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sps.perfsonar.net/toolkit" TargetMode="External"/><Relationship Id="rId3" Type="http://schemas.openxmlformats.org/officeDocument/2006/relationships/hyperlink" Target="mailto:engage@es.net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s-dashboard.es.net" TargetMode="External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engage@es.ne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sps.perfsonar.net/toolkit/hardware.html" TargetMode="External"/><Relationship Id="rId3" Type="http://schemas.openxmlformats.org/officeDocument/2006/relationships/hyperlink" Target="mailto:engage@es.ne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engage@es.ne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hyperlink" Target="mailto:engage@es.net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engage@es.net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inworkshop.com" TargetMode="External"/><Relationship Id="rId4" Type="http://schemas.openxmlformats.org/officeDocument/2006/relationships/hyperlink" Target="mailto:scienedmz@es.net" TargetMode="External"/><Relationship Id="rId5" Type="http://schemas.openxmlformats.org/officeDocument/2006/relationships/hyperlink" Target="mailto:perfsonar-user@internet2.edu" TargetMode="External"/><Relationship Id="rId6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hyperlink" Target="http://psps.perfsonar.net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engage@es.ne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engage@es.ne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engage@es.ne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oleObject" Target="../embeddings/oleObject15.bin"/><Relationship Id="rId21" Type="http://schemas.openxmlformats.org/officeDocument/2006/relationships/oleObject" Target="../embeddings/oleObject16.bin"/><Relationship Id="rId22" Type="http://schemas.openxmlformats.org/officeDocument/2006/relationships/oleObject" Target="../embeddings/oleObject17.bin"/><Relationship Id="rId23" Type="http://schemas.openxmlformats.org/officeDocument/2006/relationships/oleObject" Target="../embeddings/oleObject18.bin"/><Relationship Id="rId24" Type="http://schemas.openxmlformats.org/officeDocument/2006/relationships/image" Target="../media/image11.emf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oleObject" Target="../embeddings/oleObject10.bin"/><Relationship Id="rId15" Type="http://schemas.openxmlformats.org/officeDocument/2006/relationships/oleObject" Target="../embeddings/oleObject11.bin"/><Relationship Id="rId16" Type="http://schemas.openxmlformats.org/officeDocument/2006/relationships/hyperlink" Target="mailto:engage@es.net" TargetMode="External"/><Relationship Id="rId17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oleObject" Target="../embeddings/oleObject35.bin"/><Relationship Id="rId21" Type="http://schemas.openxmlformats.org/officeDocument/2006/relationships/oleObject" Target="../embeddings/oleObject36.bin"/><Relationship Id="rId22" Type="http://schemas.openxmlformats.org/officeDocument/2006/relationships/image" Target="../media/image12.emf"/><Relationship Id="rId23" Type="http://schemas.openxmlformats.org/officeDocument/2006/relationships/oleObject" Target="../embeddings/oleObject37.bin"/><Relationship Id="rId24" Type="http://schemas.openxmlformats.org/officeDocument/2006/relationships/image" Target="../media/image13.emf"/><Relationship Id="rId25" Type="http://schemas.openxmlformats.org/officeDocument/2006/relationships/hyperlink" Target="mailto:engage@es.net" TargetMode="External"/><Relationship Id="rId10" Type="http://schemas.openxmlformats.org/officeDocument/2006/relationships/oleObject" Target="../embeddings/oleObject25.bin"/><Relationship Id="rId11" Type="http://schemas.openxmlformats.org/officeDocument/2006/relationships/oleObject" Target="../embeddings/oleObject26.bin"/><Relationship Id="rId12" Type="http://schemas.openxmlformats.org/officeDocument/2006/relationships/oleObject" Target="../embeddings/oleObject27.bin"/><Relationship Id="rId13" Type="http://schemas.openxmlformats.org/officeDocument/2006/relationships/oleObject" Target="../embeddings/oleObject28.bin"/><Relationship Id="rId14" Type="http://schemas.openxmlformats.org/officeDocument/2006/relationships/oleObject" Target="../embeddings/oleObject29.bin"/><Relationship Id="rId15" Type="http://schemas.openxmlformats.org/officeDocument/2006/relationships/oleObject" Target="../embeddings/oleObject30.bin"/><Relationship Id="rId16" Type="http://schemas.openxmlformats.org/officeDocument/2006/relationships/oleObject" Target="../embeddings/oleObject31.bin"/><Relationship Id="rId17" Type="http://schemas.openxmlformats.org/officeDocument/2006/relationships/oleObject" Target="../embeddings/oleObject32.bin"/><Relationship Id="rId18" Type="http://schemas.openxmlformats.org/officeDocument/2006/relationships/oleObject" Target="../embeddings/oleObject33.bin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10.png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Essentials of </a:t>
            </a:r>
            <a:r>
              <a:rPr lang="en-US" sz="2800" dirty="0" err="1" smtClean="0"/>
              <a:t>perfSONAR</a:t>
            </a:r>
            <a:endParaRPr lang="en-US" sz="2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52650"/>
            <a:ext cx="6096000" cy="876300"/>
          </a:xfrm>
        </p:spPr>
        <p:txBody>
          <a:bodyPr/>
          <a:lstStyle/>
          <a:p>
            <a:pPr eaLnBrk="1" hangingPunct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Jason Zurawski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ESnet Science Engagement</a:t>
            </a:r>
          </a:p>
          <a:p>
            <a:pPr eaLnBrk="1" hangingPunct="1"/>
            <a:r>
              <a:rPr lang="en-US" sz="1600" b="1" dirty="0" smtClean="0">
                <a:latin typeface="Arial" charset="0"/>
                <a:ea typeface="Arial" charset="0"/>
                <a:cs typeface="Arial" charset="0"/>
                <a:hlinkClick r:id="rId2"/>
              </a:rPr>
              <a:t>engage@es.net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08866" y="2950633"/>
            <a:ext cx="5853854" cy="10877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CC-NIE PI Workshop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April 30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 2014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 bwMode="auto">
          <a:xfrm>
            <a:off x="0" y="6587066"/>
            <a:ext cx="8686800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ea typeface="+mn-ea"/>
                <a:cs typeface="+mn-cs"/>
              </a:rPr>
              <a:t>With contributions </a:t>
            </a:r>
            <a:r>
              <a:rPr lang="en-US" sz="1000" dirty="0">
                <a:ea typeface="+mn-ea"/>
                <a:cs typeface="+mn-cs"/>
              </a:rPr>
              <a:t>from S. </a:t>
            </a:r>
            <a:r>
              <a:rPr lang="en-US" sz="1000" dirty="0" err="1" smtClean="0">
                <a:ea typeface="+mn-ea"/>
                <a:cs typeface="+mn-cs"/>
              </a:rPr>
              <a:t>Balasubramanian</a:t>
            </a:r>
            <a:r>
              <a:rPr lang="en-US" sz="1000" dirty="0" smtClean="0">
                <a:ea typeface="+mn-ea"/>
                <a:cs typeface="+mn-cs"/>
              </a:rPr>
              <a:t>, G. Bell, E. Dart, M. Hester, B. Johnston, A. Lake, E. </a:t>
            </a:r>
            <a:r>
              <a:rPr lang="en-US" sz="1000" dirty="0" err="1" smtClean="0">
                <a:ea typeface="+mn-ea"/>
                <a:cs typeface="+mn-cs"/>
              </a:rPr>
              <a:t>Pouyoul</a:t>
            </a:r>
            <a:r>
              <a:rPr lang="en-US" sz="1000" dirty="0" smtClean="0">
                <a:ea typeface="+mn-ea"/>
                <a:cs typeface="+mn-cs"/>
              </a:rPr>
              <a:t>, L. </a:t>
            </a:r>
            <a:r>
              <a:rPr lang="en-US" sz="1000" dirty="0" err="1" smtClean="0">
                <a:ea typeface="+mn-ea"/>
                <a:cs typeface="+mn-cs"/>
              </a:rPr>
              <a:t>Rotman</a:t>
            </a:r>
            <a:r>
              <a:rPr lang="en-US" sz="1000" dirty="0" smtClean="0">
                <a:ea typeface="+mn-ea"/>
                <a:cs typeface="+mn-cs"/>
              </a:rPr>
              <a:t>, </a:t>
            </a:r>
            <a:r>
              <a:rPr lang="en-US" sz="1000" dirty="0"/>
              <a:t>B. </a:t>
            </a:r>
            <a:r>
              <a:rPr lang="en-US" sz="1000" dirty="0" smtClean="0"/>
              <a:t>Tierney and others @ ESnet</a:t>
            </a:r>
            <a:endParaRPr lang="en-US" sz="10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6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94" y="11034"/>
            <a:ext cx="7284288" cy="1143000"/>
          </a:xfrm>
        </p:spPr>
        <p:txBody>
          <a:bodyPr/>
          <a:lstStyle/>
          <a:p>
            <a:r>
              <a:rPr lang="en-US" dirty="0"/>
              <a:t>A small amount of packet loss makes a huge difference in TCP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DF976-E69B-874F-A266-C778F7D1D5BE}" type="datetime1">
              <a:rPr lang="en-US" smtClean="0"/>
              <a:pPr>
                <a:defRPr/>
              </a:pPr>
              <a:t>4/29/14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" y="1096981"/>
            <a:ext cx="9131188" cy="540255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172418" y="3456512"/>
            <a:ext cx="836763" cy="465826"/>
          </a:xfrm>
          <a:prstGeom prst="wedgeRoundRectCallout">
            <a:avLst>
              <a:gd name="adj1" fmla="val -143822"/>
              <a:gd name="adj2" fmla="val -4011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Metro Area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30706" y="2506852"/>
            <a:ext cx="836763" cy="632926"/>
          </a:xfrm>
          <a:prstGeom prst="wedgeRoundRectCallout">
            <a:avLst>
              <a:gd name="adj1" fmla="val -227975"/>
              <a:gd name="adj2" fmla="val -8535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Local</a:t>
            </a:r>
          </a:p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(LAN)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392899" y="3466625"/>
            <a:ext cx="836763" cy="465826"/>
          </a:xfrm>
          <a:prstGeom prst="wedgeRoundRectCallout">
            <a:avLst>
              <a:gd name="adj1" fmla="val -204254"/>
              <a:gd name="adj2" fmla="val 22155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Regional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043230" y="3790707"/>
            <a:ext cx="928362" cy="465826"/>
          </a:xfrm>
          <a:prstGeom prst="wedgeRoundRectCallout">
            <a:avLst>
              <a:gd name="adj1" fmla="val 162253"/>
              <a:gd name="adj2" fmla="val 205386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Continental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18736" y="3117692"/>
            <a:ext cx="1281336" cy="465826"/>
          </a:xfrm>
          <a:prstGeom prst="wedgeRoundRectCallout">
            <a:avLst>
              <a:gd name="adj1" fmla="val 105870"/>
              <a:gd name="adj2" fmla="val 34883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International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871882"/>
            <a:ext cx="8350250" cy="432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526115" y="6189663"/>
            <a:ext cx="1281336" cy="0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2525" y="6195485"/>
            <a:ext cx="1281336" cy="0"/>
          </a:xfrm>
          <a:prstGeom prst="line">
            <a:avLst/>
          </a:prstGeom>
          <a:ln w="76200">
            <a:solidFill>
              <a:srgbClr val="9FC24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57034" y="6189663"/>
            <a:ext cx="12813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1" y="6187548"/>
            <a:ext cx="1281336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1952" y="5882344"/>
            <a:ext cx="1778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Measured (TCP Reno)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60808" y="5880095"/>
            <a:ext cx="1562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Measured (HTCP)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81891" y="5880096"/>
            <a:ext cx="1984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Theoretical (TCP Reno)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25542" y="5879046"/>
            <a:ext cx="17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Measured (no loss)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48069" y="2515268"/>
            <a:ext cx="3387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loss, high performance </a:t>
            </a:r>
            <a:r>
              <a:rPr lang="en-US" b="1" dirty="0"/>
              <a:t> </a:t>
            </a:r>
            <a:r>
              <a:rPr lang="en-US" b="1" dirty="0" smtClean="0"/>
              <a:t>beyond </a:t>
            </a:r>
            <a:r>
              <a:rPr lang="en-US" b="1" dirty="0"/>
              <a:t>metro </a:t>
            </a:r>
            <a:r>
              <a:rPr lang="en-US" b="1" dirty="0" smtClean="0"/>
              <a:t>distances is essentially impossible</a:t>
            </a:r>
            <a:endParaRPr lang="en-US" b="1" dirty="0"/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6303963"/>
            <a:ext cx="32385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A4C066DF-968D-2340-B25E-66D46178BCB9}" type="slidenum">
              <a:rPr lang="en-US" sz="800" smtClean="0">
                <a:solidFill>
                  <a:prstClr val="black"/>
                </a:solidFill>
                <a:latin typeface="Arial"/>
              </a:rPr>
              <a:pPr>
                <a:defRPr/>
              </a:pPr>
              <a:t>10</a:t>
            </a:fld>
            <a:r>
              <a:rPr lang="en-US" sz="800" smtClean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smtClean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smtClean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 smtClean="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180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perfSONAR?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perfSONAR is a tool to:</a:t>
            </a:r>
          </a:p>
          <a:p>
            <a:pPr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et network performance expectations for a variety of use cases</a:t>
            </a:r>
          </a:p>
          <a:p>
            <a:pPr>
              <a:buFont typeface="Arial"/>
              <a:buChar char="•"/>
            </a:pPr>
            <a:r>
              <a:rPr lang="en-US" dirty="0" smtClean="0"/>
              <a:t>Find network problems (“soft failures”) &amp; help fix these problems</a:t>
            </a:r>
          </a:p>
          <a:p>
            <a:pPr>
              <a:buFont typeface="Arial"/>
              <a:buChar char="•"/>
            </a:pPr>
            <a:r>
              <a:rPr lang="en-US" dirty="0" smtClean="0"/>
              <a:t>Mitigate the risks that are associated with the R&amp;E environment (e.g. get out in front of problems before its too late)</a:t>
            </a:r>
            <a:endParaRPr lang="en-US" dirty="0"/>
          </a:p>
          <a:p>
            <a:pPr marL="0" indent="0"/>
            <a:r>
              <a:rPr lang="en-US" dirty="0" smtClean="0"/>
              <a:t>All in multi-domain environments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These problems are all harder when multiple networks are involved – need a mechanism to stop ‘finger pointing’ and get real work done</a:t>
            </a:r>
            <a:endParaRPr lang="en-US" dirty="0"/>
          </a:p>
          <a:p>
            <a:pPr marL="0" indent="0"/>
            <a:r>
              <a:rPr lang="en-US" b="1" i="1" dirty="0" smtClean="0"/>
              <a:t>perfSONAR is provides a standard way to publish active and passive monitoring data</a:t>
            </a:r>
          </a:p>
          <a:p>
            <a:pPr lvl="1"/>
            <a:r>
              <a:rPr lang="en-US" dirty="0" smtClean="0"/>
              <a:t>This data is interesting to network researchers as well as network operators</a:t>
            </a:r>
          </a:p>
          <a:p>
            <a:pPr lvl="1"/>
            <a:r>
              <a:rPr lang="en-US" dirty="0" smtClean="0"/>
              <a:t>This is the measurement middleware – a way to tie together local and end-to-end measurements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 way to separate a network problem from that of an application or host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19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Overview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(Brief) History</a:t>
            </a:r>
          </a:p>
          <a:p>
            <a:pPr>
              <a:buFont typeface="Arial"/>
              <a:buChar char="•"/>
            </a:pPr>
            <a:r>
              <a:rPr lang="en-US" dirty="0" smtClean="0"/>
              <a:t>Use Cases &amp; Success Stories</a:t>
            </a:r>
          </a:p>
          <a:p>
            <a:pPr>
              <a:buFont typeface="Arial"/>
              <a:buChar char="•"/>
            </a:pPr>
            <a:r>
              <a:rPr lang="en-US" dirty="0" smtClean="0"/>
              <a:t>Suggested Deployment for Campus/Regional Use (e.g. your ‘homework’)</a:t>
            </a:r>
          </a:p>
          <a:p>
            <a:pPr>
              <a:buFont typeface="Arial"/>
              <a:buChar char="•"/>
            </a:pPr>
            <a:r>
              <a:rPr lang="en-US" dirty="0" smtClean="0"/>
              <a:t>Conclusion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64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Ghost of </a:t>
            </a:r>
            <a:r>
              <a:rPr lang="en-US" dirty="0" err="1" smtClean="0"/>
              <a:t>perfSONAR</a:t>
            </a:r>
            <a:r>
              <a:rPr lang="en-US" dirty="0" smtClean="0"/>
              <a:t>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/>
              <a:t>Internet2 Performance Evaluation and Review Framework (PERF</a:t>
            </a:r>
            <a:r>
              <a:rPr lang="en-US" sz="1800" dirty="0" smtClean="0"/>
              <a:t>) - ~2002</a:t>
            </a:r>
          </a:p>
          <a:p>
            <a:pPr marL="0" indent="0"/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839674"/>
              </p:ext>
            </p:extLst>
          </p:nvPr>
        </p:nvGraphicFramePr>
        <p:xfrm>
          <a:off x="1219200" y="2166409"/>
          <a:ext cx="7467600" cy="420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Visio" r:id="rId5" imgW="6429240" imgH="3620880" progId="Visio.Drawing.6">
                  <p:embed/>
                </p:oleObj>
              </mc:Choice>
              <mc:Fallback>
                <p:oleObj name="Visio" r:id="rId5" imgW="6429240" imgH="3620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66409"/>
                        <a:ext cx="7467600" cy="420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75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Ghost of </a:t>
            </a:r>
            <a:r>
              <a:rPr lang="en-US" dirty="0" err="1" smtClean="0"/>
              <a:t>perfSONAR</a:t>
            </a:r>
            <a:r>
              <a:rPr lang="en-US" dirty="0" smtClean="0"/>
              <a:t>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GEANT2/JRA1 Framework Layers (~2004)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75440"/>
              </p:ext>
            </p:extLst>
          </p:nvPr>
        </p:nvGraphicFramePr>
        <p:xfrm>
          <a:off x="1196975" y="1739900"/>
          <a:ext cx="7489825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Visio" r:id="rId5" imgW="5910986" imgH="3638702" progId="Visio.Drawing.6">
                  <p:embed/>
                </p:oleObj>
              </mc:Choice>
              <mc:Fallback>
                <p:oleObj name="Visio" r:id="rId5" imgW="5910986" imgH="363870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1739900"/>
                        <a:ext cx="7489825" cy="461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37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Ghost of </a:t>
            </a:r>
            <a:r>
              <a:rPr lang="en-US" dirty="0" err="1" smtClean="0"/>
              <a:t>perfSONAR</a:t>
            </a:r>
            <a:r>
              <a:rPr lang="en-US" dirty="0" smtClean="0"/>
              <a:t> Present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 descr="20140331-pSDeployments-Po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214"/>
            <a:ext cx="9144000" cy="51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Ghost of </a:t>
            </a:r>
            <a:r>
              <a:rPr lang="en-US" dirty="0" err="1" smtClean="0"/>
              <a:t>perfSONAR</a:t>
            </a:r>
            <a:r>
              <a:rPr lang="en-US" dirty="0" smtClean="0"/>
              <a:t> Present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 descr="Screen Shot 2014-04-28 at 1.48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6" y="1417638"/>
            <a:ext cx="6704662" cy="4550833"/>
          </a:xfrm>
          <a:prstGeom prst="rect">
            <a:avLst/>
          </a:prstGeom>
        </p:spPr>
      </p:pic>
      <p:pic>
        <p:nvPicPr>
          <p:cNvPr id="6" name="Picture 5" descr="pS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39" y="3287183"/>
            <a:ext cx="314879" cy="24870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74618" y="3287183"/>
            <a:ext cx="296332" cy="29871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29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36"/>
            <a:ext cx="7099300" cy="832678"/>
          </a:xfrm>
        </p:spPr>
        <p:txBody>
          <a:bodyPr/>
          <a:lstStyle/>
          <a:p>
            <a:r>
              <a:rPr lang="en-US" dirty="0" smtClean="0"/>
              <a:t>Lookup Service Directory </a:t>
            </a:r>
            <a:r>
              <a:rPr lang="en-US" dirty="0"/>
              <a:t>Search: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://stats.es.net/ServicesDirectory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Screen Shot 2014-01-11 at 8.54.46 AM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11" t="-2847" b="3883"/>
          <a:stretch/>
        </p:blipFill>
        <p:spPr>
          <a:xfrm>
            <a:off x="-920517" y="943113"/>
            <a:ext cx="10194046" cy="5360850"/>
          </a:xfr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101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Overview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(Brief) History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Use Cases &amp; Success Stories</a:t>
            </a:r>
          </a:p>
          <a:p>
            <a:pPr>
              <a:buFont typeface="Arial"/>
              <a:buChar char="•"/>
            </a:pPr>
            <a:r>
              <a:rPr lang="en-US" dirty="0" smtClean="0"/>
              <a:t>Suggested Deployment for Campus/Regional Use (e.g. your ‘homework’)</a:t>
            </a:r>
          </a:p>
          <a:p>
            <a:pPr>
              <a:buFont typeface="Arial"/>
              <a:buChar char="•"/>
            </a:pPr>
            <a:r>
              <a:rPr lang="en-US" dirty="0" smtClean="0"/>
              <a:t>Conclusion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16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Cases &amp; 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Now at 10 years old – the project is known enough to be widely deployed, and has become widely useful. 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ESnet troubleshooting always starts with the same questions: </a:t>
            </a:r>
            <a:r>
              <a:rPr lang="en-US" b="1" i="1" dirty="0" smtClean="0">
                <a:solidFill>
                  <a:srgbClr val="000000"/>
                </a:solidFill>
              </a:rPr>
              <a:t>We can’t find your </a:t>
            </a:r>
            <a:r>
              <a:rPr lang="en-US" b="1" i="1" dirty="0" err="1" smtClean="0">
                <a:solidFill>
                  <a:srgbClr val="000000"/>
                </a:solidFill>
              </a:rPr>
              <a:t>perfSONAR</a:t>
            </a:r>
            <a:r>
              <a:rPr lang="en-US" b="1" i="1" dirty="0" smtClean="0">
                <a:solidFill>
                  <a:srgbClr val="000000"/>
                </a:solidFill>
              </a:rPr>
              <a:t> instance in the directory, do you have one?  If not, when can you complete installation?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30 minutes to setup and configure.  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mail me and I will even walk you through it (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engage@es.net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ROI for this is high – every day a scientist has a problem exercising the network is a net economic loss for the University.  Spend the time and the $ for a server if you haven’t done so already.  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Could this be done with something ‘</a:t>
            </a:r>
            <a:r>
              <a:rPr lang="en-US" dirty="0" err="1" smtClean="0">
                <a:solidFill>
                  <a:srgbClr val="000000"/>
                </a:solidFill>
              </a:rPr>
              <a:t>perfSONAR</a:t>
            </a:r>
            <a:r>
              <a:rPr lang="en-US" dirty="0" smtClean="0">
                <a:solidFill>
                  <a:srgbClr val="000000"/>
                </a:solidFill>
              </a:rPr>
              <a:t> like’ – sure, if its widely available.  </a:t>
            </a:r>
            <a:r>
              <a:rPr lang="en-US" dirty="0" err="1" smtClean="0">
                <a:solidFill>
                  <a:srgbClr val="000000"/>
                </a:solidFill>
              </a:rPr>
              <a:t>perfSONAR</a:t>
            </a:r>
            <a:r>
              <a:rPr lang="en-US" dirty="0" smtClean="0">
                <a:solidFill>
                  <a:srgbClr val="000000"/>
                </a:solidFill>
              </a:rPr>
              <a:t> has hit critical mass and this makes it highly valuable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following are very quick snapshots of problems, with narratives on when the data told the operators.  All assume:</a:t>
            </a:r>
          </a:p>
          <a:p>
            <a:pPr lvl="2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perfSONAR</a:t>
            </a:r>
            <a:r>
              <a:rPr lang="en-US" dirty="0" smtClean="0">
                <a:solidFill>
                  <a:srgbClr val="000000"/>
                </a:solidFill>
              </a:rPr>
              <a:t> set up to regularly exercise the scientific path (e.g. an end to end test of network metrics from where the scientists are sitting, to where they are interacting with colleagues)  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Staff that are willing and able to configure and interpret the data.  </a:t>
            </a:r>
            <a:endParaRPr lang="en-US" dirty="0" smtClean="0">
              <a:solidFill>
                <a:srgbClr val="000000"/>
              </a:solidFill>
            </a:endParaRP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dirty="0" smtClean="0">
                <a:solidFill>
                  <a:srgbClr val="000000"/>
                </a:solidFill>
              </a:rPr>
              <a:t>you just said to yourself ‘I don</a:t>
            </a:r>
            <a:r>
              <a:rPr lang="fr-FR" dirty="0" smtClean="0">
                <a:solidFill>
                  <a:srgbClr val="000000"/>
                </a:solidFill>
              </a:rPr>
              <a:t>’</a:t>
            </a:r>
            <a:r>
              <a:rPr lang="en-US" dirty="0" smtClean="0">
                <a:solidFill>
                  <a:srgbClr val="000000"/>
                </a:solidFill>
              </a:rPr>
              <a:t>t have </a:t>
            </a:r>
            <a:r>
              <a:rPr lang="en-US" dirty="0" smtClean="0">
                <a:solidFill>
                  <a:srgbClr val="000000"/>
                </a:solidFill>
              </a:rPr>
              <a:t>any of that</a:t>
            </a:r>
            <a:r>
              <a:rPr lang="en-US" dirty="0" smtClean="0">
                <a:solidFill>
                  <a:srgbClr val="000000"/>
                </a:solidFill>
              </a:rPr>
              <a:t>’: 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http://oinworkshop.com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36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5W’s Overview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6" descr="storysta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95" y="954618"/>
            <a:ext cx="3211905" cy="284691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571067" cy="24685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700" b="1" i="1" dirty="0" smtClean="0"/>
              <a:t>Who</a:t>
            </a:r>
            <a:r>
              <a:rPr lang="en-US" sz="1700" dirty="0" smtClean="0"/>
              <a:t>: Anyone who has ever suffered when using the network. Typically this will be an end user/scientist and they may not have the technical skills to fully articulate what is going on.  </a:t>
            </a:r>
          </a:p>
          <a:p>
            <a:pPr>
              <a:buFont typeface="Arial"/>
              <a:buChar char="•"/>
            </a:pPr>
            <a:r>
              <a:rPr lang="en-US" sz="1700" b="1" i="1" dirty="0" smtClean="0"/>
              <a:t>What</a:t>
            </a:r>
            <a:r>
              <a:rPr lang="en-US" sz="1700" dirty="0" smtClean="0"/>
              <a:t>: </a:t>
            </a:r>
            <a:r>
              <a:rPr lang="en-US" sz="1700" dirty="0"/>
              <a:t>This can be ‘network’ related, but could equally be the host, application, or workflow.  </a:t>
            </a:r>
            <a:r>
              <a:rPr lang="en-US" sz="1700" dirty="0" smtClean="0"/>
              <a:t>Blame transcends layers in the OSI model, and decoding the clues is non-trivial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3801534"/>
            <a:ext cx="86868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b="1" i="1" dirty="0"/>
              <a:t>Where</a:t>
            </a:r>
            <a:r>
              <a:rPr lang="en-US" dirty="0"/>
              <a:t>: The $100,000 question.  Unless you have instrumentation along the </a:t>
            </a:r>
            <a:r>
              <a:rPr lang="en-US" dirty="0" smtClean="0"/>
              <a:t>“path”, any/all paths stretching local to wide area, debugging is a random walk.  </a:t>
            </a:r>
            <a:endParaRPr lang="en-US" b="1" i="1" dirty="0" smtClean="0"/>
          </a:p>
          <a:p>
            <a:pPr>
              <a:buFont typeface="Arial"/>
              <a:buChar char="•"/>
            </a:pPr>
            <a:r>
              <a:rPr lang="en-US" b="1" i="1" dirty="0" smtClean="0"/>
              <a:t>When</a:t>
            </a:r>
            <a:r>
              <a:rPr lang="en-US" dirty="0"/>
              <a:t>: </a:t>
            </a:r>
            <a:r>
              <a:rPr lang="en-US" dirty="0" smtClean="0"/>
              <a:t>Science is a 24/7/365 enterprise, and doesn’t only encounter problems during EDT business hours.  Self service is an important aspect to gather and process information. 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1" i="1" dirty="0"/>
              <a:t>Why</a:t>
            </a:r>
            <a:r>
              <a:rPr lang="en-US" dirty="0"/>
              <a:t>: Network use is now an essential part of </a:t>
            </a:r>
            <a:r>
              <a:rPr lang="en-US" dirty="0" smtClean="0"/>
              <a:t>science</a:t>
            </a:r>
            <a:r>
              <a:rPr lang="en-US" dirty="0"/>
              <a:t> </a:t>
            </a:r>
            <a:r>
              <a:rPr lang="en-US" dirty="0" smtClean="0"/>
              <a:t>– the network is an instrument similar to a particle accelerator (e.g. the tool that migrates data to analysis)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pic>
        <p:nvPicPr>
          <p:cNvPr id="10" name="Picture 9" descr="pS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2164291"/>
            <a:ext cx="859367" cy="67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9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– via OWAMP Loss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 descr="Screen Shot 2014-03-20 at 2.30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977216"/>
            <a:ext cx="7747000" cy="54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8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bwctl-ag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" y="1143000"/>
            <a:ext cx="5518150" cy="236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5867399" y="1776413"/>
            <a:ext cx="32173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Rebooted router with full route </a:t>
            </a:r>
            <a:r>
              <a:rPr lang="en-US" sz="2000" dirty="0" smtClean="0"/>
              <a:t>table (USATLAS)</a:t>
            </a:r>
            <a:endParaRPr lang="en-US" sz="2000" dirty="0"/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0" y="4267871"/>
            <a:ext cx="1892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Gradual failure of optical line </a:t>
            </a:r>
            <a:r>
              <a:rPr lang="en-US" sz="2000" dirty="0" smtClean="0"/>
              <a:t>card (ESnet)</a:t>
            </a:r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Soft Routing/Interface Failures</a:t>
            </a:r>
            <a:endParaRPr lang="en-US" dirty="0"/>
          </a:p>
        </p:txBody>
      </p:sp>
      <p:pic>
        <p:nvPicPr>
          <p:cNvPr id="11" name="Picture 10" descr="ps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700" y="3632200"/>
            <a:ext cx="7137400" cy="32258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18" y="4040372"/>
            <a:ext cx="5942365" cy="168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 rot="16200000">
            <a:off x="2507562" y="4571585"/>
            <a:ext cx="5629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dirty="0" smtClean="0">
                <a:solidFill>
                  <a:srgbClr val="000000"/>
                </a:solidFill>
                <a:ea typeface="+mn-ea"/>
                <a:cs typeface="Arial" charset="0"/>
              </a:rPr>
              <a:t>Gb/s</a:t>
            </a:r>
            <a:endParaRPr lang="en-US" sz="14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386162" y="3661537"/>
            <a:ext cx="1351609" cy="460409"/>
          </a:xfrm>
          <a:prstGeom prst="wedgeRoundRectCallout">
            <a:avLst>
              <a:gd name="adj1" fmla="val -91344"/>
              <a:gd name="adj2" fmla="val 81473"/>
              <a:gd name="adj3" fmla="val 16667"/>
            </a:avLst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400" dirty="0" smtClean="0">
                <a:solidFill>
                  <a:srgbClr val="000000"/>
                </a:solidFill>
                <a:ea typeface="+mn-ea"/>
                <a:cs typeface="Arial" charset="0"/>
              </a:rPr>
              <a:t>normal performance</a:t>
            </a:r>
            <a:endParaRPr lang="en-US" sz="1400" b="1" dirty="0" smtClean="0">
              <a:solidFill>
                <a:srgbClr val="00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089324" y="4580024"/>
            <a:ext cx="1207835" cy="460409"/>
          </a:xfrm>
          <a:prstGeom prst="wedgeRoundRectCallout">
            <a:avLst>
              <a:gd name="adj1" fmla="val -103485"/>
              <a:gd name="adj2" fmla="val 73978"/>
              <a:gd name="adj3" fmla="val 16667"/>
            </a:avLst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400" dirty="0" smtClean="0">
                <a:solidFill>
                  <a:srgbClr val="000000"/>
                </a:solidFill>
                <a:ea typeface="+mn-ea"/>
                <a:cs typeface="Arial" charset="0"/>
              </a:rPr>
              <a:t>degrading performance</a:t>
            </a:r>
            <a:endParaRPr lang="en-US" sz="1400" b="1" dirty="0" smtClean="0">
              <a:solidFill>
                <a:srgbClr val="00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616337" y="5053329"/>
            <a:ext cx="920151" cy="230205"/>
          </a:xfrm>
          <a:prstGeom prst="wedgeRoundRectCallout">
            <a:avLst>
              <a:gd name="adj1" fmla="val 60555"/>
              <a:gd name="adj2" fmla="val 81473"/>
              <a:gd name="adj3" fmla="val 16667"/>
            </a:avLst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400" dirty="0" smtClean="0">
                <a:solidFill>
                  <a:srgbClr val="000000"/>
                </a:solidFill>
                <a:ea typeface="+mn-ea"/>
                <a:cs typeface="Arial" charset="0"/>
              </a:rPr>
              <a:t>repair</a:t>
            </a:r>
            <a:endParaRPr lang="en-US" sz="1400" b="1" dirty="0" smtClean="0">
              <a:solidFill>
                <a:srgbClr val="00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992575" y="6047999"/>
            <a:ext cx="593497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229506" y="5875470"/>
            <a:ext cx="1335302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914400"/>
            <a:r>
              <a:rPr lang="en-US" sz="2200" dirty="0" smtClean="0">
                <a:solidFill>
                  <a:srgbClr val="000000"/>
                </a:solidFill>
                <a:ea typeface="+mn-ea"/>
                <a:cs typeface="Arial" charset="0"/>
              </a:rPr>
              <a:t>one month</a:t>
            </a:r>
            <a:endParaRPr lang="en-US" sz="2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5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96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Failing Optics (BWCTL and Utilization)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Example taken from Internet2 backbone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1" descr="BWCTL-ATLA_and_WASH_Aft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1758950"/>
            <a:ext cx="4282440" cy="29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Backbone_ATLA_to_WASH_Complet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70" y="3442139"/>
            <a:ext cx="5713730" cy="304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2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5415"/>
            <a:ext cx="4223405" cy="16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row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24" y="1669615"/>
            <a:ext cx="5354176" cy="299016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1" y="3383168"/>
            <a:ext cx="3307224" cy="255322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When used as a comparison tool – we can see that security devices are impacting performance</a:t>
            </a:r>
          </a:p>
          <a:p>
            <a:pPr>
              <a:buFont typeface="Arial"/>
              <a:buChar char="•"/>
            </a:pPr>
            <a:r>
              <a:rPr lang="en-US" dirty="0" smtClean="0"/>
              <a:t>Powerful incentive to fix this in the scientific path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53" y="4704097"/>
            <a:ext cx="4226647" cy="17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9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Simple example – play with the settings in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sysctl.conf</a:t>
            </a:r>
            <a:r>
              <a:rPr lang="en-US" dirty="0" smtClean="0"/>
              <a:t> when running some BWCTL tests.  </a:t>
            </a:r>
          </a:p>
          <a:p>
            <a:pPr>
              <a:buFont typeface="Arial"/>
              <a:buChar char="•"/>
            </a:pPr>
            <a:r>
              <a:rPr lang="en-US" dirty="0" smtClean="0"/>
              <a:t>See if you can pick out when we raised the memory for the TCP window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4" descr="HostTu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0" y="2923522"/>
            <a:ext cx="6212840" cy="2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Overview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(Brief) History</a:t>
            </a:r>
          </a:p>
          <a:p>
            <a:pPr>
              <a:buFont typeface="Arial"/>
              <a:buChar char="•"/>
            </a:pPr>
            <a:r>
              <a:rPr lang="en-US" dirty="0" smtClean="0"/>
              <a:t>Use Cases &amp; Success Stories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Suggested Deployment for Campus/Regional Use (e.g. your ‘homework’)</a:t>
            </a:r>
          </a:p>
          <a:p>
            <a:pPr>
              <a:buFont typeface="Arial"/>
              <a:buChar char="•"/>
            </a:pPr>
            <a:r>
              <a:rPr lang="en-US" dirty="0" smtClean="0"/>
              <a:t>Conclusion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62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“perfSONAR Toolkit” is an open source implementation  and packaging of the perfSONAR measurement infrastructure and protocols – everything you (or your scientists) needs to get a baseline and start addressing true problems</a:t>
            </a:r>
          </a:p>
          <a:p>
            <a:pPr>
              <a:defRPr/>
            </a:pPr>
            <a:r>
              <a:rPr lang="en-US" dirty="0" smtClean="0">
                <a:hlinkClick r:id="rId2"/>
              </a:rPr>
              <a:t>http://psps.perfsonar.net/toolkit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All components are available as RPMs, and bundled into a </a:t>
            </a:r>
            <a:r>
              <a:rPr lang="en-US" dirty="0" err="1" smtClean="0"/>
              <a:t>CentOS</a:t>
            </a:r>
            <a:r>
              <a:rPr lang="en-US" dirty="0" smtClean="0"/>
              <a:t> 6-based “</a:t>
            </a:r>
            <a:r>
              <a:rPr lang="en-US" dirty="0" err="1" smtClean="0"/>
              <a:t>netinstall</a:t>
            </a:r>
            <a:r>
              <a:rPr lang="en-US" dirty="0" smtClean="0"/>
              <a:t>” and a “Live CD”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perfSONAR tools are much more accurate if run on a dedicated perfSONAR host, not on the DTN.  </a:t>
            </a:r>
          </a:p>
          <a:p>
            <a:pPr>
              <a:defRPr/>
            </a:pPr>
            <a:r>
              <a:rPr lang="en-US" dirty="0" smtClean="0"/>
              <a:t>Very easy to install and configure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Usually takes less than 30 minutes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perfSONAR Toolkit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26</a:t>
            </a:fld>
            <a:r>
              <a:rPr lang="en-US" sz="800" dirty="0" smtClean="0"/>
              <a:t> – ESnet Science Engagement </a:t>
            </a:r>
            <a:r>
              <a:rPr lang="en-US" sz="800" dirty="0"/>
              <a:t>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4/29/14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64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r>
              <a:rPr lang="en-US" dirty="0"/>
              <a:t>We can’t wait for users to report problems and then fix them (soft failures can go unreported for years!)</a:t>
            </a:r>
          </a:p>
          <a:p>
            <a:pPr>
              <a:defRPr/>
            </a:pPr>
            <a:r>
              <a:rPr lang="en-US" dirty="0" smtClean="0"/>
              <a:t>Things just break sometimes</a:t>
            </a:r>
          </a:p>
          <a:p>
            <a:pPr lvl="1">
              <a:defRPr/>
            </a:pPr>
            <a:r>
              <a:rPr lang="en-US" dirty="0" smtClean="0"/>
              <a:t>Failing optics</a:t>
            </a:r>
          </a:p>
          <a:p>
            <a:pPr lvl="1">
              <a:defRPr/>
            </a:pPr>
            <a:r>
              <a:rPr lang="en-US" dirty="0" smtClean="0"/>
              <a:t>Somebody messed around in a patch panel and kinked a fiber</a:t>
            </a:r>
          </a:p>
          <a:p>
            <a:pPr lvl="1">
              <a:defRPr/>
            </a:pPr>
            <a:r>
              <a:rPr lang="en-US" dirty="0" smtClean="0"/>
              <a:t>Hardware goes bad</a:t>
            </a:r>
          </a:p>
          <a:p>
            <a:pPr>
              <a:defRPr/>
            </a:pPr>
            <a:r>
              <a:rPr lang="en-US" dirty="0" smtClean="0"/>
              <a:t>Problems that get fixed have a way of coming back</a:t>
            </a:r>
          </a:p>
          <a:p>
            <a:pPr lvl="1">
              <a:defRPr/>
            </a:pPr>
            <a:r>
              <a:rPr lang="en-US" dirty="0" smtClean="0"/>
              <a:t>System defaults come back after hardware/software upgrades</a:t>
            </a:r>
          </a:p>
          <a:p>
            <a:pPr lvl="1">
              <a:defRPr/>
            </a:pPr>
            <a:r>
              <a:rPr lang="en-US" dirty="0" smtClean="0"/>
              <a:t>New employees may not know why the previous employee set things up a certain way and back out fixes</a:t>
            </a:r>
          </a:p>
          <a:p>
            <a:pPr>
              <a:defRPr/>
            </a:pPr>
            <a:r>
              <a:rPr lang="en-US" dirty="0" smtClean="0"/>
              <a:t>Important to continually collect, archive, and alert on active throughput test results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Importance of Regular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11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perfSONAR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1900" dirty="0" smtClean="0"/>
              <a:t>We run regular tests to check for two things</a:t>
            </a:r>
          </a:p>
          <a:p>
            <a:pPr lvl="1"/>
            <a:r>
              <a:rPr lang="en-US" sz="1800" dirty="0" smtClean="0"/>
              <a:t>TCP throughput</a:t>
            </a:r>
          </a:p>
          <a:p>
            <a:pPr lvl="1"/>
            <a:r>
              <a:rPr lang="en-US" sz="1800" dirty="0" smtClean="0"/>
              <a:t>One way delay and packet loss</a:t>
            </a:r>
          </a:p>
          <a:p>
            <a:r>
              <a:rPr lang="en-US" sz="1900" dirty="0" smtClean="0"/>
              <a:t>perfSONAR has mechanisms for managing regular testing between perfSONAR hosts</a:t>
            </a:r>
          </a:p>
          <a:p>
            <a:pPr lvl="1"/>
            <a:r>
              <a:rPr lang="en-US" sz="1800" dirty="0" smtClean="0"/>
              <a:t>Statistics collection and archiving</a:t>
            </a:r>
          </a:p>
          <a:p>
            <a:pPr lvl="1"/>
            <a:r>
              <a:rPr lang="en-US" sz="1800" dirty="0" smtClean="0"/>
              <a:t>Graphs</a:t>
            </a:r>
          </a:p>
          <a:p>
            <a:pPr lvl="1"/>
            <a:r>
              <a:rPr lang="en-US" sz="1800" dirty="0" smtClean="0"/>
              <a:t>Dashboard display</a:t>
            </a:r>
          </a:p>
          <a:p>
            <a:pPr lvl="1"/>
            <a:r>
              <a:rPr lang="en-US" sz="1800" dirty="0" smtClean="0"/>
              <a:t>Integrate with NAGIOS</a:t>
            </a:r>
          </a:p>
          <a:p>
            <a:r>
              <a:rPr lang="en-US" sz="1900" dirty="0" smtClean="0"/>
              <a:t>This infrastructure is deployed now – perfSONAR hosts at facilities can take advantage of it</a:t>
            </a:r>
          </a:p>
          <a:p>
            <a:r>
              <a:rPr lang="en-US" sz="1900" dirty="0" smtClean="0"/>
              <a:t>At-a-glance health check for data infrastructure</a:t>
            </a:r>
            <a:endParaRPr lang="en-US" sz="19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9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1 at 8.27.06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4" y="850295"/>
            <a:ext cx="6479026" cy="545219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18893" y="197354"/>
            <a:ext cx="7099300" cy="6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2400" dirty="0" err="1" smtClean="0"/>
              <a:t>perfSONAR</a:t>
            </a:r>
            <a:r>
              <a:rPr lang="en-US" sz="2400" dirty="0" smtClean="0"/>
              <a:t> Dashboard: </a:t>
            </a:r>
            <a:r>
              <a:rPr lang="en-US" sz="2400" dirty="0" smtClean="0">
                <a:hlinkClick r:id="rId3"/>
              </a:rPr>
              <a:t>http://ps-dashboard.es.net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20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Overview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(Brief) History</a:t>
            </a:r>
          </a:p>
          <a:p>
            <a:pPr>
              <a:buFont typeface="Arial"/>
              <a:buChar char="•"/>
            </a:pPr>
            <a:r>
              <a:rPr lang="en-US" dirty="0" smtClean="0"/>
              <a:t>Use Cases &amp; Success Stories</a:t>
            </a:r>
          </a:p>
          <a:p>
            <a:pPr>
              <a:buFont typeface="Arial"/>
              <a:buChar char="•"/>
            </a:pPr>
            <a:r>
              <a:rPr lang="en-US" dirty="0" smtClean="0"/>
              <a:t>Suggested Deployment for Campus/Regional Use (e.g. your ‘homework’)</a:t>
            </a:r>
          </a:p>
          <a:p>
            <a:pPr>
              <a:buFont typeface="Arial"/>
              <a:buChar char="•"/>
            </a:pPr>
            <a:r>
              <a:rPr lang="en-US" dirty="0" smtClean="0"/>
              <a:t>Conclusion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34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244599"/>
            <a:ext cx="8229600" cy="4881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What are you going to measure?</a:t>
            </a:r>
          </a:p>
          <a:p>
            <a:pPr lvl="1">
              <a:defRPr/>
            </a:pPr>
            <a:r>
              <a:rPr lang="en-US" dirty="0" smtClean="0"/>
              <a:t>Achievable bandwidth</a:t>
            </a:r>
          </a:p>
          <a:p>
            <a:pPr lvl="2">
              <a:defRPr/>
            </a:pPr>
            <a:r>
              <a:rPr lang="en-US" dirty="0" smtClean="0"/>
              <a:t>2-3 regional destinations</a:t>
            </a:r>
          </a:p>
          <a:p>
            <a:pPr lvl="2">
              <a:defRPr/>
            </a:pPr>
            <a:r>
              <a:rPr lang="en-US" dirty="0" smtClean="0"/>
              <a:t>4-8 important collaborators</a:t>
            </a:r>
          </a:p>
          <a:p>
            <a:pPr lvl="2">
              <a:defRPr/>
            </a:pPr>
            <a:r>
              <a:rPr lang="en-US" dirty="0" smtClean="0"/>
              <a:t>4-8 (</a:t>
            </a:r>
            <a:r>
              <a:rPr lang="en-US" i="1" dirty="0" smtClean="0"/>
              <a:t>more if you are willing, especially to start</a:t>
            </a:r>
            <a:r>
              <a:rPr lang="en-US" dirty="0" smtClean="0"/>
              <a:t>) times per day to each destination</a:t>
            </a:r>
          </a:p>
          <a:p>
            <a:pPr lvl="2">
              <a:defRPr/>
            </a:pPr>
            <a:r>
              <a:rPr lang="en-US" dirty="0" smtClean="0"/>
              <a:t>20-30 second tests within a region, longer across </a:t>
            </a:r>
            <a:r>
              <a:rPr lang="en-US" dirty="0"/>
              <a:t>o</a:t>
            </a:r>
            <a:r>
              <a:rPr lang="en-US" dirty="0" smtClean="0"/>
              <a:t>ceans and continents </a:t>
            </a:r>
          </a:p>
          <a:p>
            <a:pPr lvl="1">
              <a:defRPr/>
            </a:pPr>
            <a:r>
              <a:rPr lang="en-US" dirty="0" smtClean="0"/>
              <a:t>Loss/Availability/Latency</a:t>
            </a:r>
          </a:p>
          <a:p>
            <a:pPr lvl="2">
              <a:defRPr/>
            </a:pPr>
            <a:r>
              <a:rPr lang="en-US" dirty="0" smtClean="0"/>
              <a:t>OWAMP:  ~10-20 collaborators over diverse paths</a:t>
            </a:r>
          </a:p>
          <a:p>
            <a:pPr lvl="1">
              <a:defRPr/>
            </a:pPr>
            <a:r>
              <a:rPr lang="en-US" dirty="0" smtClean="0"/>
              <a:t>Interface Utilization &amp; Errors (via SNMP)</a:t>
            </a:r>
          </a:p>
          <a:p>
            <a:pPr>
              <a:defRPr/>
            </a:pPr>
            <a:r>
              <a:rPr lang="en-US" dirty="0" smtClean="0"/>
              <a:t>Guidance on servers to buy: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http://psps.perfsonar.net/toolkit/hardware.html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dirty="0"/>
              <a:t>	</a:t>
            </a:r>
            <a:r>
              <a:rPr lang="en-US" dirty="0" smtClean="0"/>
              <a:t>Virtualization is tricky, recommended to go dedicated hardware.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668475"/>
          </a:xfrm>
        </p:spPr>
        <p:txBody>
          <a:bodyPr/>
          <a:lstStyle/>
          <a:p>
            <a:r>
              <a:rPr lang="en-US" dirty="0" smtClean="0"/>
              <a:t>Develop a Test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18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perfSONAR Deployment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88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Critical to deploy such that you can test with useful semantics</a:t>
            </a:r>
          </a:p>
          <a:p>
            <a:r>
              <a:rPr lang="en-US" dirty="0"/>
              <a:t>perfSONAR hosts allow parts of the path to be tested separately</a:t>
            </a:r>
          </a:p>
          <a:p>
            <a:pPr lvl="1"/>
            <a:r>
              <a:rPr lang="en-US" dirty="0" smtClean="0"/>
              <a:t>Reduced visibility for devices between </a:t>
            </a:r>
            <a:r>
              <a:rPr lang="en-US" dirty="0"/>
              <a:t>perfSONAR </a:t>
            </a:r>
            <a:r>
              <a:rPr lang="en-US" dirty="0" smtClean="0"/>
              <a:t>hosts</a:t>
            </a:r>
            <a:endParaRPr lang="en-US" dirty="0"/>
          </a:p>
          <a:p>
            <a:pPr lvl="1"/>
            <a:r>
              <a:rPr lang="en-US" dirty="0" smtClean="0"/>
              <a:t>Must rely on counters or other means where perfSONAR can’t go</a:t>
            </a:r>
          </a:p>
          <a:p>
            <a:r>
              <a:rPr lang="en-US" dirty="0" smtClean="0"/>
              <a:t>Effective test methodology derived from protocol behavior</a:t>
            </a:r>
          </a:p>
          <a:p>
            <a:pPr lvl="1"/>
            <a:r>
              <a:rPr lang="en-US" dirty="0" smtClean="0"/>
              <a:t>TCP suffers much more from packet loss as latency increases</a:t>
            </a:r>
          </a:p>
          <a:p>
            <a:pPr lvl="1"/>
            <a:r>
              <a:rPr lang="en-US" dirty="0" smtClean="0"/>
              <a:t>TCP is more likely to cause loss as latency increases</a:t>
            </a:r>
          </a:p>
          <a:p>
            <a:pPr lvl="1"/>
            <a:r>
              <a:rPr lang="en-US" dirty="0" smtClean="0"/>
              <a:t>Testing should leverage this in two ways</a:t>
            </a:r>
          </a:p>
          <a:p>
            <a:pPr lvl="2"/>
            <a:r>
              <a:rPr lang="en-US" dirty="0" smtClean="0"/>
              <a:t>Design tests so that they are likely to fail if there is a problem</a:t>
            </a:r>
          </a:p>
          <a:p>
            <a:pPr lvl="2"/>
            <a:r>
              <a:rPr lang="en-US" dirty="0" smtClean="0"/>
              <a:t>Mimic the behavior of production traffic as much as possible</a:t>
            </a:r>
          </a:p>
          <a:p>
            <a:pPr lvl="1"/>
            <a:r>
              <a:rPr lang="en-US" dirty="0" smtClean="0"/>
              <a:t>Note: don’t design your tests to succeed</a:t>
            </a:r>
          </a:p>
          <a:p>
            <a:pPr lvl="2"/>
            <a:r>
              <a:rPr lang="en-US" dirty="0" smtClean="0"/>
              <a:t>The point is not to “be green” even if there are problems</a:t>
            </a:r>
          </a:p>
          <a:p>
            <a:pPr lvl="2"/>
            <a:r>
              <a:rPr lang="en-US" dirty="0" smtClean="0"/>
              <a:t>The point is to find problems when they come up so that the problems are fixed quickly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82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081088"/>
            <a:ext cx="8132763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Sample Site Deployment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77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906462"/>
          </a:xfrm>
        </p:spPr>
        <p:txBody>
          <a:bodyPr>
            <a:normAutofit/>
          </a:bodyPr>
          <a:lstStyle/>
          <a:p>
            <a:r>
              <a:rPr lang="en-US" dirty="0" smtClean="0"/>
              <a:t>Regular Monitoring Win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4" descr="TACC-Routing-Chan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0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0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Overview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(Brief) History</a:t>
            </a:r>
          </a:p>
          <a:p>
            <a:pPr>
              <a:buFont typeface="Arial"/>
              <a:buChar char="•"/>
            </a:pPr>
            <a:r>
              <a:rPr lang="en-US" dirty="0" smtClean="0"/>
              <a:t>Use Cases &amp; Success Stories</a:t>
            </a:r>
          </a:p>
          <a:p>
            <a:pPr>
              <a:buFont typeface="Arial"/>
              <a:buChar char="•"/>
            </a:pPr>
            <a:r>
              <a:rPr lang="en-US" dirty="0" smtClean="0"/>
              <a:t>Suggested Deployment for Campus/Regional Use (e.g. your ‘homework’)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Conclusion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02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Difficulty in using a network for data intensive science is an inevitability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Hosts, applications, workflow, networks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All problems have the same symptom – things don’t work as well as they should</a:t>
            </a:r>
          </a:p>
          <a:p>
            <a:pPr>
              <a:buFont typeface="Arial"/>
              <a:buChar char="•"/>
            </a:pPr>
            <a:r>
              <a:rPr lang="en-US" dirty="0" smtClean="0"/>
              <a:t>Waiting until a problem arises before having a mitigation strategy prepared is folly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There are evacuation plans, drills, and countermeasures for fire in a building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There should be a similar set of BCPs and infrastructure for dealing with the needs of the scientific community as they use your networks</a:t>
            </a:r>
          </a:p>
          <a:p>
            <a:pPr>
              <a:buFont typeface="Arial"/>
              <a:buChar char="•"/>
            </a:pPr>
            <a:r>
              <a:rPr lang="en-US" dirty="0" smtClean="0"/>
              <a:t>Having the tools is only the first step; training and integration is the next logical step and will take time and resources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hlinkClick r:id="rId3"/>
              </a:rPr>
              <a:t>http://oinworkshop.com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/>
              <a:t>Help is out there, do not hesitate to ask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hlinkClick r:id="rId4"/>
              </a:rPr>
              <a:t>scienedmz@es.net</a:t>
            </a:r>
            <a:r>
              <a:rPr lang="en-US" dirty="0" smtClean="0"/>
              <a:t> </a:t>
            </a:r>
          </a:p>
          <a:p>
            <a:pPr lvl="2">
              <a:buFont typeface="Arial"/>
              <a:buChar char="•"/>
            </a:pPr>
            <a:r>
              <a:rPr lang="en-US" dirty="0">
                <a:hlinkClick r:id="rId5"/>
              </a:rPr>
              <a:t>p</a:t>
            </a:r>
            <a:r>
              <a:rPr lang="en-US" dirty="0" smtClean="0">
                <a:hlinkClick r:id="rId5"/>
              </a:rPr>
              <a:t>erfsonar-user@internet2.edu</a:t>
            </a:r>
            <a:r>
              <a:rPr lang="en-US" dirty="0" smtClean="0"/>
              <a:t> 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6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00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553200" cy="1470025"/>
          </a:xfrm>
        </p:spPr>
        <p:txBody>
          <a:bodyPr/>
          <a:lstStyle/>
          <a:p>
            <a:pPr eaLnBrk="1" hangingPunct="1"/>
            <a:r>
              <a:rPr lang="en-US" dirty="0"/>
              <a:t>Essentials of </a:t>
            </a:r>
            <a:r>
              <a:rPr lang="en-US" dirty="0" err="1" smtClean="0"/>
              <a:t>perfSONAR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6096000" cy="8985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Questions/Comments/Criticisms?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93733" y="3307292"/>
            <a:ext cx="4495800" cy="21463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200" dirty="0" smtClean="0"/>
              <a:t>Jason Zurawski - </a:t>
            </a:r>
            <a:r>
              <a:rPr lang="en-US" sz="1200" dirty="0" smtClean="0">
                <a:hlinkClick r:id="rId2"/>
              </a:rPr>
              <a:t>zurawski@es.net</a:t>
            </a:r>
            <a:r>
              <a:rPr lang="en-US" sz="12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200" dirty="0" smtClean="0"/>
              <a:t>ESnet Science Engagement – </a:t>
            </a:r>
            <a:r>
              <a:rPr lang="en-US" sz="1200" dirty="0" smtClean="0">
                <a:hlinkClick r:id="rId3"/>
              </a:rPr>
              <a:t>engage@es.net</a:t>
            </a:r>
            <a:r>
              <a:rPr lang="en-US" sz="1200" dirty="0" smtClean="0"/>
              <a:t> </a:t>
            </a: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  <a:hlinkClick r:id="rId4"/>
              </a:rPr>
              <a:t>http://psps.perfsonar.net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71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187223"/>
            <a:ext cx="8813800" cy="484104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Networks are an essential part of data-intensive science</a:t>
            </a:r>
            <a:endParaRPr lang="en-US" sz="2400" dirty="0"/>
          </a:p>
          <a:p>
            <a:pPr lvl="1"/>
            <a:r>
              <a:rPr lang="en-US" dirty="0" smtClean="0"/>
              <a:t>Connect data sources to data analysis</a:t>
            </a:r>
          </a:p>
          <a:p>
            <a:pPr lvl="1"/>
            <a:r>
              <a:rPr lang="en-US" dirty="0" smtClean="0"/>
              <a:t>Connect collaborators to each other</a:t>
            </a:r>
          </a:p>
          <a:p>
            <a:pPr lvl="1"/>
            <a:r>
              <a:rPr lang="en-US" dirty="0" smtClean="0"/>
              <a:t>Enable machine-consumable interfaces to data and analysis resources (e.g. portals), automation, scale</a:t>
            </a:r>
          </a:p>
          <a:p>
            <a:r>
              <a:rPr lang="en-US" sz="2400" dirty="0" smtClean="0"/>
              <a:t>Performance is critical</a:t>
            </a:r>
            <a:endParaRPr lang="en-US" sz="2400" dirty="0"/>
          </a:p>
          <a:p>
            <a:pPr lvl="1"/>
            <a:r>
              <a:rPr lang="en-US" dirty="0" smtClean="0"/>
              <a:t>Exponential data growth</a:t>
            </a:r>
            <a:endParaRPr lang="en-US" dirty="0"/>
          </a:p>
          <a:p>
            <a:pPr lvl="1"/>
            <a:r>
              <a:rPr lang="en-US" dirty="0" smtClean="0"/>
              <a:t>Constant human factors</a:t>
            </a:r>
          </a:p>
          <a:p>
            <a:pPr lvl="1"/>
            <a:r>
              <a:rPr lang="en-US" dirty="0" smtClean="0"/>
              <a:t>Technology changes/improvements/paradigm shifts</a:t>
            </a:r>
            <a:endParaRPr lang="en-US" dirty="0"/>
          </a:p>
          <a:p>
            <a:pPr lvl="1"/>
            <a:r>
              <a:rPr lang="en-US" dirty="0" smtClean="0"/>
              <a:t>Data movement and data analysis must keep up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Effective use of wide area (long-haul) networks by scientists has historically been difficult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Overarching Motivation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10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Role of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703763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The very structure of modern science assumes science networks exist: high performance, feature rich, global scope</a:t>
            </a:r>
          </a:p>
          <a:p>
            <a:r>
              <a:rPr lang="en-US" sz="1900" dirty="0" smtClean="0"/>
              <a:t>What is “The Network” anyway?</a:t>
            </a:r>
          </a:p>
          <a:p>
            <a:pPr lvl="1"/>
            <a:r>
              <a:rPr lang="en-US" sz="1800" dirty="0" smtClean="0">
                <a:sym typeface="Wingdings"/>
              </a:rPr>
              <a:t>“</a:t>
            </a:r>
            <a:r>
              <a:rPr lang="en-US" sz="1800" dirty="0">
                <a:sym typeface="Wingdings"/>
              </a:rPr>
              <a:t>The Network” is the set of </a:t>
            </a:r>
            <a:r>
              <a:rPr lang="en-US" sz="1800" dirty="0" smtClean="0">
                <a:sym typeface="Wingdings"/>
              </a:rPr>
              <a:t>devices, </a:t>
            </a:r>
            <a:r>
              <a:rPr lang="en-US" sz="1800" b="1" i="1" u="sng" dirty="0" smtClean="0">
                <a:sym typeface="Wingdings"/>
              </a:rPr>
              <a:t>applications, and processes</a:t>
            </a:r>
            <a:r>
              <a:rPr lang="en-US" sz="1800" dirty="0" smtClean="0">
                <a:sym typeface="Wingdings"/>
              </a:rPr>
              <a:t> involved </a:t>
            </a:r>
            <a:r>
              <a:rPr lang="en-US" sz="1800" dirty="0">
                <a:sym typeface="Wingdings"/>
              </a:rPr>
              <a:t>in the use of a remote </a:t>
            </a:r>
            <a:r>
              <a:rPr lang="en-US" sz="1800" dirty="0" smtClean="0">
                <a:sym typeface="Wingdings"/>
              </a:rPr>
              <a:t>resource</a:t>
            </a:r>
          </a:p>
          <a:p>
            <a:pPr lvl="2"/>
            <a:r>
              <a:rPr lang="en-US" sz="1800" dirty="0" smtClean="0">
                <a:sym typeface="Wingdings"/>
              </a:rPr>
              <a:t>This is not just about the </a:t>
            </a:r>
            <a:r>
              <a:rPr lang="en-US" sz="1800" b="1" i="1" u="sng" dirty="0" smtClean="0">
                <a:sym typeface="Wingdings"/>
              </a:rPr>
              <a:t>network interconnection</a:t>
            </a:r>
          </a:p>
          <a:p>
            <a:pPr lvl="2"/>
            <a:r>
              <a:rPr lang="en-US" sz="1800" dirty="0" smtClean="0">
                <a:sym typeface="Wingdings"/>
              </a:rPr>
              <a:t>This is about data flow from experiment to analysis, between facilities, etc.</a:t>
            </a:r>
            <a:endParaRPr lang="en-US" sz="1800" dirty="0">
              <a:sym typeface="Wingdings"/>
            </a:endParaRPr>
          </a:p>
          <a:p>
            <a:pPr lvl="1"/>
            <a:r>
              <a:rPr lang="en-US" sz="1800" dirty="0" smtClean="0">
                <a:sym typeface="Wingdings"/>
              </a:rPr>
              <a:t>User interfaces for “</a:t>
            </a:r>
            <a:r>
              <a:rPr lang="en-US" sz="1800" dirty="0">
                <a:sym typeface="Wingdings"/>
              </a:rPr>
              <a:t>The </a:t>
            </a:r>
            <a:r>
              <a:rPr lang="en-US" sz="1800" dirty="0" smtClean="0">
                <a:sym typeface="Wingdings"/>
              </a:rPr>
              <a:t>Network” – portal, data transfer tool, workflow engine</a:t>
            </a:r>
          </a:p>
          <a:p>
            <a:pPr lvl="1"/>
            <a:r>
              <a:rPr lang="en-US" sz="1800" dirty="0" smtClean="0">
                <a:sym typeface="Wingdings"/>
              </a:rPr>
              <a:t>Therefore, servers and applications must always be considered</a:t>
            </a:r>
          </a:p>
          <a:p>
            <a:pPr lvl="2"/>
            <a:r>
              <a:rPr lang="en-US" sz="1800" dirty="0" smtClean="0">
                <a:sym typeface="Wingdings"/>
              </a:rPr>
              <a:t>Historically not something the campus networking team has dealt with; campus networking must evolve to remaining competitive</a:t>
            </a:r>
          </a:p>
          <a:p>
            <a:pPr marL="0" indent="0"/>
            <a:r>
              <a:rPr lang="en-US" sz="1900" dirty="0" smtClean="0">
                <a:sym typeface="Wingdings"/>
              </a:rPr>
              <a:t>What </a:t>
            </a:r>
            <a:r>
              <a:rPr lang="en-US" sz="1900" dirty="0">
                <a:sym typeface="Wingdings"/>
              </a:rPr>
              <a:t>is important?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1800" dirty="0">
                <a:sym typeface="Wingdings"/>
              </a:rPr>
              <a:t>Correctness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1800" dirty="0">
                <a:sym typeface="Wingdings"/>
              </a:rPr>
              <a:t>Consistency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1800" dirty="0" smtClean="0">
                <a:sym typeface="Wingdings"/>
              </a:rPr>
              <a:t>Performance</a:t>
            </a:r>
            <a:endParaRPr lang="en-US" sz="1800" dirty="0"/>
          </a:p>
          <a:p>
            <a:endParaRPr lang="en-US" sz="1800" dirty="0" smtClean="0">
              <a:sym typeface="Wingding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57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60352"/>
            <a:ext cx="70993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  <a:sym typeface="Wingdings"/>
              </a:rPr>
              <a:t>Network Monitoring</a:t>
            </a:r>
          </a:p>
        </p:txBody>
      </p:sp>
      <p:sp>
        <p:nvSpPr>
          <p:cNvPr id="1331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All networks do some form monitoring.  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  <a:sym typeface="Wingdings"/>
              </a:rPr>
              <a:t>Addresses needs of local staff for understanding state of the network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Would this information be useful to external users?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Can these tools function on a multi-domain basis?</a:t>
            </a:r>
          </a:p>
          <a:p>
            <a:pPr>
              <a:buClrTx/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Beyond passive methods, there are active tools.  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E.g. often we want a ‘throughput’ number.  Can we automate that idea?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Wouldn’t it be nice to get some sort of plot of performance over the course of a day?  Week?  Year?  Multiple endpoints?</a:t>
            </a:r>
          </a:p>
          <a:p>
            <a:pPr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Where is the “Measurement Middleware”? Something to allow for the easy exchange of metrics that are collected locally, on a global scale?</a:t>
            </a:r>
          </a:p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6</a:t>
            </a:fld>
            <a:r>
              <a:rPr lang="en-US" sz="800" dirty="0" smtClean="0"/>
              <a:t> – ESnet Science Engagement </a:t>
            </a:r>
            <a:r>
              <a:rPr lang="en-US" sz="800" dirty="0"/>
              <a:t>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4/29/14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0498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Failures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644496" cy="23277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Soft failures are where basic connectivity functions, but high performance is not possible.</a:t>
            </a:r>
          </a:p>
          <a:p>
            <a:r>
              <a:rPr lang="en-US" dirty="0" smtClean="0"/>
              <a:t>TCP was intentionally designed to hide all transmission errors from the user:</a:t>
            </a:r>
          </a:p>
          <a:p>
            <a:pPr lvl="1"/>
            <a:r>
              <a:rPr lang="en-US" dirty="0" smtClean="0"/>
              <a:t>“As long as the TCPs continue to function properly and the internet system does not become completely partitioned, no transmission errors will affect the users.” (From IEN 129, RFC 716)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2" descr="tumblr_mayz1uMDON1re4ne0o1_12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96" y="1247670"/>
            <a:ext cx="1889903" cy="268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89399"/>
            <a:ext cx="82296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soft failures only affect high bandwidth long RTT flows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Hard failures are easy to detect &amp; fix </a:t>
            </a:r>
          </a:p>
          <a:p>
            <a:pPr lvl="1"/>
            <a:r>
              <a:rPr lang="en-US" dirty="0" smtClean="0"/>
              <a:t>soft failures can lie hidden for years!</a:t>
            </a:r>
          </a:p>
          <a:p>
            <a:pPr lvl="1"/>
            <a:r>
              <a:rPr lang="en-US" dirty="0" smtClean="0"/>
              <a:t>Soft failures can be present on the host, protocol, application, or network</a:t>
            </a:r>
          </a:p>
          <a:p>
            <a:r>
              <a:rPr lang="en-US" dirty="0" smtClean="0"/>
              <a:t>One network problem can often mask others – this is common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006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Problems?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9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5" name="Bitmap Image" r:id="rId4" imgW="9142857" imgH="5238095" progId="">
                      <p:embed/>
                    </p:oleObj>
                  </mc:Choice>
                  <mc:Fallback>
                    <p:oleObj name="Bitmap Image" r:id="rId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11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6" name="Bitmap Image" r:id="rId6" imgW="9142857" imgH="5238095" progId="">
                      <p:embed/>
                    </p:oleObj>
                  </mc:Choice>
                  <mc:Fallback>
                    <p:oleObj name="Bitmap Image" r:id="rId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7" name="Bitmap Image" r:id="rId7" imgW="9142857" imgH="5238095" progId="">
                      <p:embed/>
                    </p:oleObj>
                  </mc:Choice>
                  <mc:Fallback>
                    <p:oleObj name="Bitmap Image" r:id="rId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8" name="Bitmap Image" r:id="rId8" imgW="9142857" imgH="5238095" progId="">
                      <p:embed/>
                    </p:oleObj>
                  </mc:Choice>
                  <mc:Fallback>
                    <p:oleObj name="Bitmap Image" r:id="rId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0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9" name="Bitmap Image" r:id="rId9" imgW="9142857" imgH="5238095" progId="">
                      <p:embed/>
                    </p:oleObj>
                  </mc:Choice>
                  <mc:Fallback>
                    <p:oleObj name="Bitmap Image" r:id="rId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0" name="Bitmap Image" r:id="rId10" imgW="9142857" imgH="5238095" progId="">
                      <p:embed/>
                    </p:oleObj>
                  </mc:Choice>
                  <mc:Fallback>
                    <p:oleObj name="Bitmap Image" r:id="rId1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1" name="Bitmap Image" r:id="rId11" imgW="9142857" imgH="5238095" progId="">
                      <p:embed/>
                    </p:oleObj>
                  </mc:Choice>
                  <mc:Fallback>
                    <p:oleObj name="Bitmap Image" r:id="rId1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2" name="Bitmap Image" r:id="rId12" imgW="9142857" imgH="5238095" progId="">
                      <p:embed/>
                    </p:oleObj>
                  </mc:Choice>
                  <mc:Fallback>
                    <p:oleObj name="Bitmap Image" r:id="rId1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3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3" name="Bitmap Image" r:id="rId13" imgW="9142857" imgH="5238095" progId="">
                      <p:embed/>
                    </p:oleObj>
                  </mc:Choice>
                  <mc:Fallback>
                    <p:oleObj name="Bitmap Image" r:id="rId1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3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4" name="Bitmap Image" r:id="rId14" imgW="9142857" imgH="5238095" progId="">
                      <p:embed/>
                    </p:oleObj>
                  </mc:Choice>
                  <mc:Fallback>
                    <p:oleObj name="Bitmap Image" r:id="rId1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5" name="Bitmap Image" r:id="rId15" imgW="9142857" imgH="5238095" progId="">
                      <p:embed/>
                    </p:oleObj>
                  </mc:Choice>
                  <mc:Fallback>
                    <p:oleObj name="Bitmap Image" r:id="rId1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533400" y="21336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Source</a:t>
            </a:r>
          </a:p>
          <a:p>
            <a:pPr algn="ctr" eaLnBrk="1" hangingPunct="1"/>
            <a:r>
              <a:rPr lang="en-US" sz="1400">
                <a:latin typeface="+mn-lt"/>
              </a:rPr>
              <a:t>Campus</a:t>
            </a:r>
          </a:p>
        </p:txBody>
      </p:sp>
      <p:sp>
        <p:nvSpPr>
          <p:cNvPr id="39" name="Text Box 62"/>
          <p:cNvSpPr txBox="1">
            <a:spLocks noChangeArrowheads="1"/>
          </p:cNvSpPr>
          <p:nvPr/>
        </p:nvSpPr>
        <p:spPr bwMode="auto">
          <a:xfrm>
            <a:off x="4190732" y="2133600"/>
            <a:ext cx="983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>
              <a:latin typeface="+mn-lt"/>
            </a:endParaRPr>
          </a:p>
          <a:p>
            <a:pPr algn="ctr" eaLnBrk="1" hangingPunct="1"/>
            <a:r>
              <a:rPr lang="en-US" sz="1400">
                <a:latin typeface="+mn-lt"/>
              </a:rPr>
              <a:t>Backbone</a:t>
            </a: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42" name="Text Box 86"/>
          <p:cNvSpPr txBox="1">
            <a:spLocks noChangeArrowheads="1"/>
          </p:cNvSpPr>
          <p:nvPr/>
        </p:nvSpPr>
        <p:spPr bwMode="auto">
          <a:xfrm>
            <a:off x="1866849" y="3028950"/>
            <a:ext cx="138216" cy="23391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S</a:t>
            </a:r>
          </a:p>
        </p:txBody>
      </p: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2440960" y="4876800"/>
            <a:ext cx="693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NREN</a:t>
            </a:r>
          </a:p>
          <a:p>
            <a:pPr algn="ctr" eaLnBrk="1" hangingPunct="1"/>
            <a:endParaRPr lang="en-US" sz="1400">
              <a:latin typeface="+mn-lt"/>
            </a:endParaRPr>
          </a:p>
        </p:txBody>
      </p: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2022475" y="1524000"/>
            <a:ext cx="2228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+mn-lt"/>
              </a:rPr>
              <a:t>Congested or faulty links between domains</a:t>
            </a:r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>
            <a:off x="3136900" y="2047220"/>
            <a:ext cx="430213" cy="1508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72"/>
          <p:cNvSpPr txBox="1">
            <a:spLocks noChangeArrowheads="1"/>
          </p:cNvSpPr>
          <p:nvPr/>
        </p:nvSpPr>
        <p:spPr bwMode="auto">
          <a:xfrm>
            <a:off x="22225" y="5076825"/>
            <a:ext cx="199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+mn-lt"/>
              </a:rPr>
              <a:t>Congested intra- campus links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27075" y="4021138"/>
            <a:ext cx="207963" cy="1055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16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8550760" y="2951041"/>
            <a:ext cx="148122" cy="23391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+mn-lt"/>
              </a:rPr>
              <a:t>D</a:t>
            </a:r>
          </a:p>
        </p:txBody>
      </p:sp>
      <p:sp>
        <p:nvSpPr>
          <p:cNvPr id="50" name="Text Box 61"/>
          <p:cNvSpPr txBox="1">
            <a:spLocks noChangeArrowheads="1"/>
          </p:cNvSpPr>
          <p:nvPr/>
        </p:nvSpPr>
        <p:spPr bwMode="auto">
          <a:xfrm>
            <a:off x="7631113" y="2395210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+mn-lt"/>
              </a:rPr>
              <a:t>Destination</a:t>
            </a:r>
          </a:p>
          <a:p>
            <a:pPr algn="ctr" eaLnBrk="1" hangingPunct="1"/>
            <a:r>
              <a:rPr lang="en-US" sz="1400" dirty="0">
                <a:latin typeface="+mn-lt"/>
              </a:rPr>
              <a:t>Campus</a:t>
            </a:r>
          </a:p>
        </p:txBody>
      </p:sp>
      <p:sp>
        <p:nvSpPr>
          <p:cNvPr id="51" name="TextBox 90"/>
          <p:cNvSpPr txBox="1">
            <a:spLocks noChangeArrowheads="1"/>
          </p:cNvSpPr>
          <p:nvPr/>
        </p:nvSpPr>
        <p:spPr bwMode="auto">
          <a:xfrm>
            <a:off x="5410200" y="163578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+mn-lt"/>
              </a:rPr>
              <a:t>Latency dependant problems inside domains with small RTT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807200" y="2235200"/>
            <a:ext cx="866776" cy="949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54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55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57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6" name="Bitmap Image" r:id="rId17" imgW="9142857" imgH="5238095" progId="">
                      <p:embed/>
                    </p:oleObj>
                  </mc:Choice>
                  <mc:Fallback>
                    <p:oleObj name="Bitmap Image" r:id="rId1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59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7" name="Bitmap Image" r:id="rId18" imgW="9142857" imgH="5238095" progId="">
                      <p:embed/>
                    </p:oleObj>
                  </mc:Choice>
                  <mc:Fallback>
                    <p:oleObj name="Bitmap Image" r:id="rId1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8" name="Bitmap Image" r:id="rId19" imgW="9142857" imgH="5238095" progId="">
                      <p:embed/>
                    </p:oleObj>
                  </mc:Choice>
                  <mc:Fallback>
                    <p:oleObj name="Bitmap Image" r:id="rId1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9" name="Bitmap Image" r:id="rId20" imgW="9142857" imgH="5238095" progId="">
                      <p:embed/>
                    </p:oleObj>
                  </mc:Choice>
                  <mc:Fallback>
                    <p:oleObj name="Bitmap Image" r:id="rId2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5562811" y="4953000"/>
            <a:ext cx="8933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Regional</a:t>
            </a:r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66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grpSp>
        <p:nvGrpSpPr>
          <p:cNvPr id="67" name="Group 38"/>
          <p:cNvGrpSpPr>
            <a:grpSpLocks/>
          </p:cNvGrpSpPr>
          <p:nvPr/>
        </p:nvGrpSpPr>
        <p:grpSpPr bwMode="auto">
          <a:xfrm>
            <a:off x="7129463" y="3184951"/>
            <a:ext cx="1800225" cy="808037"/>
            <a:chOff x="210" y="2451"/>
            <a:chExt cx="1134" cy="918"/>
          </a:xfrm>
        </p:grpSpPr>
        <p:sp>
          <p:nvSpPr>
            <p:cNvPr id="6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6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7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0" name="Bitmap Image" r:id="rId21" imgW="9142857" imgH="5238095" progId="">
                      <p:embed/>
                    </p:oleObj>
                  </mc:Choice>
                  <mc:Fallback>
                    <p:oleObj name="Bitmap Image" r:id="rId2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7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1" name="Bitmap Image" r:id="rId22" imgW="9142857" imgH="5238095" progId="">
                      <p:embed/>
                    </p:oleObj>
                  </mc:Choice>
                  <mc:Fallback>
                    <p:oleObj name="Bitmap Image" r:id="rId2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8263353"/>
                  </p:ext>
                </p:extLst>
              </p:nvPr>
            </p:nvGraphicFramePr>
            <p:xfrm>
              <a:off x="816" y="2970"/>
              <a:ext cx="262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2" name="Bitmap Image" r:id="rId23" imgW="9131300" imgH="5232400" progId="">
                      <p:embed/>
                    </p:oleObj>
                  </mc:Choice>
                  <mc:Fallback>
                    <p:oleObj name="Bitmap Image" r:id="rId23" imgW="9131300" imgH="52324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2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151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304800" y="1066800"/>
            <a:ext cx="8991600" cy="4876800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75" name="Oval 74"/>
          <p:cNvSpPr/>
          <p:nvPr/>
        </p:nvSpPr>
        <p:spPr>
          <a:xfrm>
            <a:off x="4572000" y="1143000"/>
            <a:ext cx="4724400" cy="4800600"/>
          </a:xfrm>
          <a:prstGeom prst="ellipse">
            <a:avLst/>
          </a:prstGeom>
          <a:solidFill>
            <a:srgbClr val="CC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grpSp>
        <p:nvGrpSpPr>
          <p:cNvPr id="22531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99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600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601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13" name="Bitmap Image" r:id="rId3" imgW="9142857" imgH="5238095" progId="">
                      <p:embed/>
                    </p:oleObj>
                  </mc:Choice>
                  <mc:Fallback>
                    <p:oleObj name="Bitmap Image" r:id="rId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602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603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14" name="Bitmap Image" r:id="rId5" imgW="9142857" imgH="5238095" progId="">
                      <p:embed/>
                    </p:oleObj>
                  </mc:Choice>
                  <mc:Fallback>
                    <p:oleObj name="Bitmap Image" r:id="rId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04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15" name="Bitmap Image" r:id="rId6" imgW="9142857" imgH="5238095" progId="">
                      <p:embed/>
                    </p:oleObj>
                  </mc:Choice>
                  <mc:Fallback>
                    <p:oleObj name="Bitmap Image" r:id="rId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05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16" name="Bitmap Image" r:id="rId7" imgW="9142857" imgH="5238095" progId="">
                      <p:embed/>
                    </p:oleObj>
                  </mc:Choice>
                  <mc:Fallback>
                    <p:oleObj name="Bitmap Image" r:id="rId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606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607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2532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27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89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590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91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17" name="Bitmap Image" r:id="rId8" imgW="9142857" imgH="5238095" progId="">
                      <p:embed/>
                    </p:oleObj>
                  </mc:Choice>
                  <mc:Fallback>
                    <p:oleObj name="Bitmap Image" r:id="rId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92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93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18" name="Bitmap Image" r:id="rId9" imgW="9142857" imgH="5238095" progId="">
                      <p:embed/>
                    </p:oleObj>
                  </mc:Choice>
                  <mc:Fallback>
                    <p:oleObj name="Bitmap Image" r:id="rId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4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19" name="Bitmap Image" r:id="rId10" imgW="9142857" imgH="5238095" progId="">
                      <p:embed/>
                    </p:oleObj>
                  </mc:Choice>
                  <mc:Fallback>
                    <p:oleObj name="Bitmap Image" r:id="rId1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5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20" name="Bitmap Image" r:id="rId11" imgW="9142857" imgH="5238095" progId="">
                      <p:embed/>
                    </p:oleObj>
                  </mc:Choice>
                  <mc:Fallback>
                    <p:oleObj name="Bitmap Image" r:id="rId1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96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97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2533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3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7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2258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21" name="Bitmap Image" r:id="rId12" imgW="9142857" imgH="5238095" progId="">
                      <p:embed/>
                    </p:oleObj>
                  </mc:Choice>
                  <mc:Fallback>
                    <p:oleObj name="Bitmap Image" r:id="rId1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8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8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8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8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22" name="Bitmap Image" r:id="rId13" imgW="9142857" imgH="5238095" progId="">
                      <p:embed/>
                    </p:oleObj>
                  </mc:Choice>
                  <mc:Fallback>
                    <p:oleObj name="Bitmap Image" r:id="rId1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85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23" name="Bitmap Image" r:id="rId14" imgW="9142857" imgH="5238095" progId="">
                      <p:embed/>
                    </p:oleObj>
                  </mc:Choice>
                  <mc:Fallback>
                    <p:oleObj name="Bitmap Image" r:id="rId1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8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8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2534" name="Group 49"/>
          <p:cNvGrpSpPr>
            <a:grpSpLocks/>
          </p:cNvGrpSpPr>
          <p:nvPr/>
        </p:nvGrpSpPr>
        <p:grpSpPr bwMode="auto">
          <a:xfrm>
            <a:off x="6877050" y="2979738"/>
            <a:ext cx="1800225" cy="808037"/>
            <a:chOff x="210" y="2451"/>
            <a:chExt cx="1134" cy="918"/>
          </a:xfrm>
        </p:grpSpPr>
        <p:sp>
          <p:nvSpPr>
            <p:cNvPr id="49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69" name="Group 51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22570" name="Object 17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24" name="Bitmap Image" r:id="rId15" imgW="9142857" imgH="5238095" progId="">
                      <p:embed/>
                    </p:oleObj>
                  </mc:Choice>
                  <mc:Fallback>
                    <p:oleObj name="Bitmap Image" r:id="rId1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71" name="Line 53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72" name="Line 54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73" name="Line 55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74" name="Object 18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25" name="Bitmap Image" r:id="rId16" imgW="9142857" imgH="5238095" progId="">
                      <p:embed/>
                    </p:oleObj>
                  </mc:Choice>
                  <mc:Fallback>
                    <p:oleObj name="Bitmap Image" r:id="rId1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75" name="Object 19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26" name="Bitmap Image" r:id="rId17" imgW="9142857" imgH="5238095" progId="">
                      <p:embed/>
                    </p:oleObj>
                  </mc:Choice>
                  <mc:Fallback>
                    <p:oleObj name="Bitmap Image" r:id="rId1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alphaModFix amt="35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34901"/>
                            </a:srgbClr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76" name="Line 58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7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22535" name="Text Box 61"/>
          <p:cNvSpPr txBox="1">
            <a:spLocks noChangeArrowheads="1"/>
          </p:cNvSpPr>
          <p:nvPr/>
        </p:nvSpPr>
        <p:spPr bwMode="auto">
          <a:xfrm>
            <a:off x="685800" y="244792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Source</a:t>
            </a:r>
          </a:p>
          <a:p>
            <a:pPr algn="ctr" eaLnBrk="1" hangingPunct="1"/>
            <a:r>
              <a:rPr lang="en-US" sz="1400" b="1">
                <a:latin typeface="+mn-lt"/>
              </a:rPr>
              <a:t>Campus</a:t>
            </a:r>
          </a:p>
        </p:txBody>
      </p:sp>
      <p:sp>
        <p:nvSpPr>
          <p:cNvPr id="22536" name="Text Box 62"/>
          <p:cNvSpPr txBox="1">
            <a:spLocks noChangeArrowheads="1"/>
          </p:cNvSpPr>
          <p:nvPr/>
        </p:nvSpPr>
        <p:spPr bwMode="auto">
          <a:xfrm>
            <a:off x="4160838" y="2371725"/>
            <a:ext cx="104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R&amp;E</a:t>
            </a:r>
          </a:p>
          <a:p>
            <a:pPr algn="ctr" eaLnBrk="1" hangingPunct="1"/>
            <a:r>
              <a:rPr lang="en-US" sz="1400" b="1">
                <a:latin typeface="+mn-lt"/>
              </a:rPr>
              <a:t>Backbone</a:t>
            </a:r>
          </a:p>
        </p:txBody>
      </p:sp>
      <p:sp>
        <p:nvSpPr>
          <p:cNvPr id="22537" name="Text Box 63"/>
          <p:cNvSpPr txBox="1">
            <a:spLocks noChangeArrowheads="1"/>
          </p:cNvSpPr>
          <p:nvPr/>
        </p:nvSpPr>
        <p:spPr bwMode="auto">
          <a:xfrm>
            <a:off x="5538788" y="4953000"/>
            <a:ext cx="941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Regional</a:t>
            </a:r>
          </a:p>
        </p:txBody>
      </p:sp>
      <p:sp>
        <p:nvSpPr>
          <p:cNvPr id="22538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39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40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41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42" name="Text Box 84"/>
          <p:cNvSpPr txBox="1">
            <a:spLocks noChangeArrowheads="1"/>
          </p:cNvSpPr>
          <p:nvPr/>
        </p:nvSpPr>
        <p:spPr bwMode="auto">
          <a:xfrm>
            <a:off x="8401050" y="3024188"/>
            <a:ext cx="147638" cy="23177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D</a:t>
            </a:r>
          </a:p>
        </p:txBody>
      </p:sp>
      <p:sp>
        <p:nvSpPr>
          <p:cNvPr id="22543" name="Text Box 86"/>
          <p:cNvSpPr txBox="1">
            <a:spLocks noChangeArrowheads="1"/>
          </p:cNvSpPr>
          <p:nvPr/>
        </p:nvSpPr>
        <p:spPr bwMode="auto">
          <a:xfrm>
            <a:off x="1866900" y="3028950"/>
            <a:ext cx="138113" cy="233363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S</a:t>
            </a:r>
          </a:p>
        </p:txBody>
      </p:sp>
      <p:sp>
        <p:nvSpPr>
          <p:cNvPr id="22544" name="Text Box 61"/>
          <p:cNvSpPr txBox="1">
            <a:spLocks noChangeArrowheads="1"/>
          </p:cNvSpPr>
          <p:nvPr/>
        </p:nvSpPr>
        <p:spPr bwMode="auto">
          <a:xfrm>
            <a:off x="7626350" y="2354263"/>
            <a:ext cx="116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Destination</a:t>
            </a:r>
          </a:p>
          <a:p>
            <a:pPr algn="ctr" eaLnBrk="1" hangingPunct="1"/>
            <a:r>
              <a:rPr lang="en-US" sz="1400" b="1">
                <a:latin typeface="+mn-lt"/>
              </a:rPr>
              <a:t>Campus</a:t>
            </a:r>
          </a:p>
        </p:txBody>
      </p:sp>
      <p:sp>
        <p:nvSpPr>
          <p:cNvPr id="22545" name="Text Box 63"/>
          <p:cNvSpPr txBox="1">
            <a:spLocks noChangeArrowheads="1"/>
          </p:cNvSpPr>
          <p:nvPr/>
        </p:nvSpPr>
        <p:spPr bwMode="auto">
          <a:xfrm>
            <a:off x="2316163" y="4876800"/>
            <a:ext cx="94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Regional</a:t>
            </a:r>
          </a:p>
        </p:txBody>
      </p:sp>
      <p:sp>
        <p:nvSpPr>
          <p:cNvPr id="22546" name="TextBox 90"/>
          <p:cNvSpPr txBox="1">
            <a:spLocks noChangeArrowheads="1"/>
          </p:cNvSpPr>
          <p:nvPr/>
        </p:nvSpPr>
        <p:spPr bwMode="auto">
          <a:xfrm>
            <a:off x="5441950" y="16002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+mn-lt"/>
              </a:rPr>
              <a:t>Performance is good when RTT is &lt;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~10 </a:t>
            </a:r>
            <a:r>
              <a:rPr lang="en-US" sz="1400" b="1" dirty="0" err="1">
                <a:solidFill>
                  <a:srgbClr val="000000"/>
                </a:solidFill>
                <a:latin typeface="+mn-lt"/>
              </a:rPr>
              <a:t>ms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2547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59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560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61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27" name="Bitmap Image" r:id="rId18" imgW="9142857" imgH="5238095" progId="">
                      <p:embed/>
                    </p:oleObj>
                  </mc:Choice>
                  <mc:Fallback>
                    <p:oleObj name="Bitmap Image" r:id="rId1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62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63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28" name="Bitmap Image" r:id="rId19" imgW="9142857" imgH="5238095" progId="">
                      <p:embed/>
                    </p:oleObj>
                  </mc:Choice>
                  <mc:Fallback>
                    <p:oleObj name="Bitmap Image" r:id="rId1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64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29" name="Bitmap Image" r:id="rId20" imgW="9142857" imgH="5238095" progId="">
                      <p:embed/>
                    </p:oleObj>
                  </mc:Choice>
                  <mc:Fallback>
                    <p:oleObj name="Bitmap Image" r:id="rId2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65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30" name="Bitmap Image" r:id="rId21" imgW="9131300" imgH="5232400" progId="">
                      <p:embed/>
                    </p:oleObj>
                  </mc:Choice>
                  <mc:Fallback>
                    <p:oleObj name="Bitmap Image" r:id="rId21" imgW="9131300" imgH="52324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66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67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22548" name="TextBox 76"/>
          <p:cNvSpPr txBox="1">
            <a:spLocks noChangeArrowheads="1"/>
          </p:cNvSpPr>
          <p:nvPr/>
        </p:nvSpPr>
        <p:spPr bwMode="auto">
          <a:xfrm>
            <a:off x="2209800" y="16002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+mn-lt"/>
              </a:rPr>
              <a:t>Performance is poor when RTT exceeds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~10 </a:t>
            </a:r>
            <a:r>
              <a:rPr lang="en-US" sz="1400" b="1" dirty="0" err="1">
                <a:solidFill>
                  <a:srgbClr val="000000"/>
                </a:solidFill>
                <a:latin typeface="+mn-lt"/>
              </a:rPr>
              <a:t>ms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929" name="TextBox 77"/>
          <p:cNvSpPr txBox="1">
            <a:spLocks noChangeArrowheads="1"/>
          </p:cNvSpPr>
          <p:nvPr/>
        </p:nvSpPr>
        <p:spPr bwMode="auto">
          <a:xfrm>
            <a:off x="7315200" y="4611688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50800" dist="889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Switch with small buffers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rot="16200000" flipV="1">
            <a:off x="7772400" y="4114800"/>
            <a:ext cx="914400" cy="152400"/>
          </a:xfrm>
          <a:prstGeom prst="straightConnector1">
            <a:avLst/>
          </a:prstGeom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5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99522"/>
              </p:ext>
            </p:extLst>
          </p:nvPr>
        </p:nvGraphicFramePr>
        <p:xfrm>
          <a:off x="4619625" y="3433763"/>
          <a:ext cx="417513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" name="Bitmap Image" r:id="rId23" imgW="9131300" imgH="5232400" progId="">
                  <p:embed/>
                </p:oleObj>
              </mc:Choice>
              <mc:Fallback>
                <p:oleObj name="Bitmap Image" r:id="rId23" imgW="9131300" imgH="523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3433763"/>
                        <a:ext cx="417513" cy="18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Local Testing Will Not Find Everything</a:t>
            </a:r>
            <a:endParaRPr lang="en-US" dirty="0"/>
          </a:p>
        </p:txBody>
      </p:sp>
      <p:sp>
        <p:nvSpPr>
          <p:cNvPr id="7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5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4/29/14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731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9362_ESnet_PPT_Template">
  <a:themeElements>
    <a:clrScheme name="ESnet Theme Colo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619FC4"/>
      </a:accent1>
      <a:accent2>
        <a:srgbClr val="006394"/>
      </a:accent2>
      <a:accent3>
        <a:srgbClr val="99CCCC"/>
      </a:accent3>
      <a:accent4>
        <a:srgbClr val="006666"/>
      </a:accent4>
      <a:accent5>
        <a:srgbClr val="669999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19362_ESnet_PPT_Template.pot</Template>
  <TotalTime>18996</TotalTime>
  <Words>2864</Words>
  <Application>Microsoft Macintosh PowerPoint</Application>
  <PresentationFormat>On-screen Show (4:3)</PresentationFormat>
  <Paragraphs>337</Paragraphs>
  <Slides>36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19362_ESnet_PPT_Template</vt:lpstr>
      <vt:lpstr>1_Custom Design</vt:lpstr>
      <vt:lpstr>Bitmap Image</vt:lpstr>
      <vt:lpstr>Visio</vt:lpstr>
      <vt:lpstr>Essentials of perfSONAR</vt:lpstr>
      <vt:lpstr>5W’s Overview</vt:lpstr>
      <vt:lpstr>Agenda</vt:lpstr>
      <vt:lpstr>Overarching Motivation</vt:lpstr>
      <vt:lpstr>The Central Role of the Network</vt:lpstr>
      <vt:lpstr>Network Monitoring</vt:lpstr>
      <vt:lpstr>Soft Failures</vt:lpstr>
      <vt:lpstr>Where Are The Problems?</vt:lpstr>
      <vt:lpstr>Local Testing Will Not Find Everything</vt:lpstr>
      <vt:lpstr>A small amount of packet loss makes a huge difference in TCP performance</vt:lpstr>
      <vt:lpstr>What is perfSONAR?</vt:lpstr>
      <vt:lpstr>Agenda</vt:lpstr>
      <vt:lpstr>The Ghost of perfSONAR Past</vt:lpstr>
      <vt:lpstr>The Ghost of perfSONAR Past</vt:lpstr>
      <vt:lpstr>The Ghost of perfSONAR Present</vt:lpstr>
      <vt:lpstr>The Ghost of perfSONAR Present</vt:lpstr>
      <vt:lpstr>Lookup Service Directory Search:  http://stats.es.net/ServicesDirectory/ </vt:lpstr>
      <vt:lpstr>Agenda</vt:lpstr>
      <vt:lpstr>Use Cases &amp; Success Stories</vt:lpstr>
      <vt:lpstr>Congestion – via OWAMP Loss</vt:lpstr>
      <vt:lpstr>Soft Routing/Interface Failures</vt:lpstr>
      <vt:lpstr>Failing Optics (BWCTL and Utilization)</vt:lpstr>
      <vt:lpstr>Firewalls</vt:lpstr>
      <vt:lpstr>Host Tuning</vt:lpstr>
      <vt:lpstr>Agenda</vt:lpstr>
      <vt:lpstr>perfSONAR Toolkit</vt:lpstr>
      <vt:lpstr>Importance of Regular Testing</vt:lpstr>
      <vt:lpstr>Regular perfSONAR Tests</vt:lpstr>
      <vt:lpstr>PowerPoint Presentation</vt:lpstr>
      <vt:lpstr>Develop a Test Plan</vt:lpstr>
      <vt:lpstr>perfSONAR Deployment Locations</vt:lpstr>
      <vt:lpstr>Sample Site Deployment</vt:lpstr>
      <vt:lpstr>Regular Monitoring Win</vt:lpstr>
      <vt:lpstr>Agenda</vt:lpstr>
      <vt:lpstr>Conclusion</vt:lpstr>
      <vt:lpstr>Essentials of perfSONAR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Jason Zurawski</cp:lastModifiedBy>
  <cp:revision>350</cp:revision>
  <cp:lastPrinted>2011-09-27T17:47:57Z</cp:lastPrinted>
  <dcterms:created xsi:type="dcterms:W3CDTF">2011-02-26T00:20:18Z</dcterms:created>
  <dcterms:modified xsi:type="dcterms:W3CDTF">2014-04-29T15:55:37Z</dcterms:modified>
</cp:coreProperties>
</file>